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330" r:id="rId4"/>
    <p:sldId id="274" r:id="rId5"/>
    <p:sldId id="295" r:id="rId6"/>
    <p:sldId id="300" r:id="rId7"/>
    <p:sldId id="296" r:id="rId8"/>
    <p:sldId id="301" r:id="rId9"/>
    <p:sldId id="297" r:id="rId10"/>
    <p:sldId id="302" r:id="rId11"/>
    <p:sldId id="298" r:id="rId12"/>
    <p:sldId id="303" r:id="rId13"/>
    <p:sldId id="299" r:id="rId14"/>
    <p:sldId id="304" r:id="rId15"/>
    <p:sldId id="33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p:scale>
          <a:sx n="100" d="100"/>
          <a:sy n="100" d="100"/>
        </p:scale>
        <p:origin x="-702"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7DAB1C-017F-466B-85DE-EF4EE87F1301}" type="datetimeFigureOut">
              <a:rPr lang="en-GB" smtClean="0"/>
              <a:t>22/06/2012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349922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7DAB1C-017F-466B-85DE-EF4EE87F1301}" type="datetimeFigureOut">
              <a:rPr lang="en-GB" smtClean="0"/>
              <a:t>22/06/2012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167455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7DAB1C-017F-466B-85DE-EF4EE87F1301}" type="datetimeFigureOut">
              <a:rPr lang="en-GB" smtClean="0"/>
              <a:t>22/06/2012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365520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7DAB1C-017F-466B-85DE-EF4EE87F1301}" type="datetimeFigureOut">
              <a:rPr lang="en-GB" smtClean="0"/>
              <a:t>22/06/2012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213986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DAB1C-017F-466B-85DE-EF4EE87F1301}" type="datetimeFigureOut">
              <a:rPr lang="en-GB" smtClean="0"/>
              <a:t>22/06/2012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221118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7DAB1C-017F-466B-85DE-EF4EE87F1301}" type="datetimeFigureOut">
              <a:rPr lang="en-GB" smtClean="0"/>
              <a:t>22/06/2012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218040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7DAB1C-017F-466B-85DE-EF4EE87F1301}" type="datetimeFigureOut">
              <a:rPr lang="en-GB" smtClean="0"/>
              <a:t>22/06/2012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30680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7DAB1C-017F-466B-85DE-EF4EE87F1301}" type="datetimeFigureOut">
              <a:rPr lang="en-GB" smtClean="0"/>
              <a:t>22/06/2012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369546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DAB1C-017F-466B-85DE-EF4EE87F1301}" type="datetimeFigureOut">
              <a:rPr lang="en-GB" smtClean="0"/>
              <a:t>22/06/2012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155061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DAB1C-017F-466B-85DE-EF4EE87F1301}" type="datetimeFigureOut">
              <a:rPr lang="en-GB" smtClean="0"/>
              <a:t>22/06/2012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177075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DAB1C-017F-466B-85DE-EF4EE87F1301}" type="datetimeFigureOut">
              <a:rPr lang="en-GB" smtClean="0"/>
              <a:t>22/06/2012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84321-9F9F-48D3-A920-AD27820BF883}" type="slidenum">
              <a:rPr lang="en-GB" smtClean="0"/>
              <a:t>‹#›</a:t>
            </a:fld>
            <a:endParaRPr lang="en-GB"/>
          </a:p>
        </p:txBody>
      </p:sp>
    </p:spTree>
    <p:extLst>
      <p:ext uri="{BB962C8B-B14F-4D97-AF65-F5344CB8AC3E}">
        <p14:creationId xmlns:p14="http://schemas.microsoft.com/office/powerpoint/2010/main" val="120694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DAB1C-017F-466B-85DE-EF4EE87F1301}" type="datetimeFigureOut">
              <a:rPr lang="en-GB" smtClean="0"/>
              <a:t>22/06/2012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84321-9F9F-48D3-A920-AD27820BF883}" type="slidenum">
              <a:rPr lang="en-GB" smtClean="0"/>
              <a:t>‹#›</a:t>
            </a:fld>
            <a:endParaRPr lang="en-GB"/>
          </a:p>
        </p:txBody>
      </p:sp>
    </p:spTree>
    <p:extLst>
      <p:ext uri="{BB962C8B-B14F-4D97-AF65-F5344CB8AC3E}">
        <p14:creationId xmlns:p14="http://schemas.microsoft.com/office/powerpoint/2010/main" val="4625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0.jpeg"/></Relationships>
</file>

<file path=ppt/slides/_rels/slide1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32.jpeg"/><Relationship Id="rId4" Type="http://schemas.openxmlformats.org/officeDocument/2006/relationships/image" Target="../media/image31.jpeg"/></Relationships>
</file>

<file path=ppt/slides/_rels/slide1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3.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gif"/><Relationship Id="rId18" Type="http://schemas.openxmlformats.org/officeDocument/2006/relationships/image" Target="../media/image19.png"/><Relationship Id="rId3" Type="http://schemas.openxmlformats.org/officeDocument/2006/relationships/image" Target="../media/image4.jpeg"/><Relationship Id="rId7" Type="http://schemas.openxmlformats.org/officeDocument/2006/relationships/image" Target="../media/image8.gif"/><Relationship Id="rId12" Type="http://schemas.openxmlformats.org/officeDocument/2006/relationships/image" Target="../media/image13.png"/><Relationship Id="rId17" Type="http://schemas.openxmlformats.org/officeDocument/2006/relationships/image" Target="../media/image18.JPG"/><Relationship Id="rId2" Type="http://schemas.openxmlformats.org/officeDocument/2006/relationships/image" Target="../media/image3.jpeg"/><Relationship Id="rId16" Type="http://schemas.openxmlformats.org/officeDocument/2006/relationships/image" Target="../media/image17.JPG"/><Relationship Id="rId1" Type="http://schemas.openxmlformats.org/officeDocument/2006/relationships/slideLayout" Target="../slideLayouts/slideLayout1.xml"/><Relationship Id="rId6" Type="http://schemas.openxmlformats.org/officeDocument/2006/relationships/image" Target="../media/image7.JPG"/><Relationship Id="rId11" Type="http://schemas.openxmlformats.org/officeDocument/2006/relationships/image" Target="../media/image12.jpeg"/><Relationship Id="rId5" Type="http://schemas.openxmlformats.org/officeDocument/2006/relationships/image" Target="../media/image6.jpg"/><Relationship Id="rId15" Type="http://schemas.openxmlformats.org/officeDocument/2006/relationships/image" Target="../media/image16.jpg"/><Relationship Id="rId10" Type="http://schemas.openxmlformats.org/officeDocument/2006/relationships/image" Target="../media/image11.png"/><Relationship Id="rId4" Type="http://schemas.openxmlformats.org/officeDocument/2006/relationships/image" Target="../media/image5.gif"/><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jpeg"/><Relationship Id="rId1" Type="http://schemas.openxmlformats.org/officeDocument/2006/relationships/slideLayout" Target="../slideLayouts/slideLayout1.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9.jpeg"/></Relationships>
</file>

<file path=ppt/slides/_rels/slide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7" name="Group 26"/>
          <p:cNvGrpSpPr/>
          <p:nvPr/>
        </p:nvGrpSpPr>
        <p:grpSpPr>
          <a:xfrm>
            <a:off x="1547664" y="1755576"/>
            <a:ext cx="5996072" cy="2825552"/>
            <a:chOff x="23639" y="0"/>
            <a:chExt cx="5996072" cy="2825552"/>
          </a:xfrm>
        </p:grpSpPr>
        <p:sp>
          <p:nvSpPr>
            <p:cNvPr id="18" name="Rectangle 17"/>
            <p:cNvSpPr/>
            <p:nvPr/>
          </p:nvSpPr>
          <p:spPr>
            <a:xfrm>
              <a:off x="23639" y="0"/>
              <a:ext cx="4985660" cy="2123658"/>
            </a:xfrm>
            <a:prstGeom prst="rect">
              <a:avLst/>
            </a:prstGeom>
          </p:spPr>
          <p:txBody>
            <a:bodyPr wrap="none">
              <a:spAutoFit/>
            </a:bodyPr>
            <a:lstStyle/>
            <a:p>
              <a:r>
                <a:rPr lang="en-GB" sz="6600" dirty="0" smtClean="0">
                  <a:solidFill>
                    <a:schemeClr val="bg1"/>
                  </a:solidFill>
                  <a:latin typeface="Century Gothic" pitchFamily="34" charset="0"/>
                </a:rPr>
                <a:t>IMMIGRANT</a:t>
              </a:r>
            </a:p>
            <a:p>
              <a:r>
                <a:rPr lang="en-GB" sz="6600" dirty="0" smtClean="0">
                  <a:solidFill>
                    <a:schemeClr val="accent6"/>
                  </a:solidFill>
                  <a:latin typeface="Century Gothic" pitchFamily="34" charset="0"/>
                </a:rPr>
                <a:t>CITIZENS</a:t>
              </a:r>
              <a:endParaRPr lang="en-GB" sz="6600" dirty="0">
                <a:solidFill>
                  <a:schemeClr val="accent6"/>
                </a:solidFill>
                <a:latin typeface="Century Gothic" pitchFamily="34" charset="0"/>
              </a:endParaRPr>
            </a:p>
          </p:txBody>
        </p:sp>
        <p:sp>
          <p:nvSpPr>
            <p:cNvPr id="22" name="Rectangle 21"/>
            <p:cNvSpPr/>
            <p:nvPr/>
          </p:nvSpPr>
          <p:spPr>
            <a:xfrm>
              <a:off x="5004048" y="188640"/>
              <a:ext cx="1015663" cy="2636912"/>
            </a:xfrm>
            <a:prstGeom prst="rect">
              <a:avLst/>
            </a:prstGeom>
          </p:spPr>
          <p:txBody>
            <a:bodyPr vert="vert270" wrap="square">
              <a:spAutoFit/>
            </a:bodyPr>
            <a:lstStyle/>
            <a:p>
              <a:r>
                <a:rPr lang="en-GB" sz="5400" dirty="0" smtClean="0">
                  <a:solidFill>
                    <a:schemeClr val="bg1"/>
                  </a:solidFill>
                  <a:latin typeface="Century Gothic" pitchFamily="34" charset="0"/>
                </a:rPr>
                <a:t>SURVEY</a:t>
              </a:r>
              <a:endParaRPr lang="en-GB" sz="5400" dirty="0">
                <a:solidFill>
                  <a:schemeClr val="accent6"/>
                </a:solidFill>
                <a:latin typeface="Century Gothic" pitchFamily="34" charset="0"/>
              </a:endParaRPr>
            </a:p>
          </p:txBody>
        </p:sp>
        <p:sp>
          <p:nvSpPr>
            <p:cNvPr id="23" name="Rectangle 22"/>
            <p:cNvSpPr/>
            <p:nvPr/>
          </p:nvSpPr>
          <p:spPr>
            <a:xfrm>
              <a:off x="107504" y="2057976"/>
              <a:ext cx="4798750" cy="646331"/>
            </a:xfrm>
            <a:prstGeom prst="rect">
              <a:avLst/>
            </a:prstGeom>
          </p:spPr>
          <p:txBody>
            <a:bodyPr wrap="square">
              <a:spAutoFit/>
            </a:bodyPr>
            <a:lstStyle/>
            <a:p>
              <a:r>
                <a:rPr lang="en-GB" dirty="0">
                  <a:solidFill>
                    <a:schemeClr val="bg1"/>
                  </a:solidFill>
                  <a:latin typeface="Century Gothic" pitchFamily="34" charset="0"/>
                </a:rPr>
                <a:t>How immigrants </a:t>
              </a:r>
              <a:r>
                <a:rPr lang="en-GB" dirty="0" smtClean="0">
                  <a:solidFill>
                    <a:schemeClr val="bg1"/>
                  </a:solidFill>
                  <a:latin typeface="Century Gothic" pitchFamily="34" charset="0"/>
                </a:rPr>
                <a:t>experience integration </a:t>
              </a:r>
              <a:r>
                <a:rPr lang="en-GB" dirty="0">
                  <a:solidFill>
                    <a:schemeClr val="bg1"/>
                  </a:solidFill>
                  <a:latin typeface="Century Gothic" pitchFamily="34" charset="0"/>
                </a:rPr>
                <a:t>in 15 European cities</a:t>
              </a:r>
              <a:endParaRPr lang="en-GB" dirty="0">
                <a:solidFill>
                  <a:schemeClr val="accent6"/>
                </a:solidFill>
                <a:latin typeface="Century Gothic" pitchFamily="34" charset="0"/>
              </a:endParaRPr>
            </a:p>
          </p:txBody>
        </p:sp>
        <p:cxnSp>
          <p:nvCxnSpPr>
            <p:cNvPr id="20" name="Straight Connector 19"/>
            <p:cNvCxnSpPr/>
            <p:nvPr/>
          </p:nvCxnSpPr>
          <p:spPr>
            <a:xfrm>
              <a:off x="5172223" y="189474"/>
              <a:ext cx="0" cy="2591454"/>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76309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30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80">
                                          <p:stCondLst>
                                            <p:cond delay="0"/>
                                          </p:stCondLst>
                                        </p:cTn>
                                        <p:tgtEl>
                                          <p:spTgt spid="27"/>
                                        </p:tgtEl>
                                      </p:cBhvr>
                                    </p:animEffect>
                                    <p:anim calcmode="lin" valueType="num">
                                      <p:cBhvr>
                                        <p:cTn id="8"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3" dur="26">
                                          <p:stCondLst>
                                            <p:cond delay="650"/>
                                          </p:stCondLst>
                                        </p:cTn>
                                        <p:tgtEl>
                                          <p:spTgt spid="27"/>
                                        </p:tgtEl>
                                      </p:cBhvr>
                                      <p:to x="100000" y="60000"/>
                                    </p:animScale>
                                    <p:animScale>
                                      <p:cBhvr>
                                        <p:cTn id="14" dur="166" decel="50000">
                                          <p:stCondLst>
                                            <p:cond delay="676"/>
                                          </p:stCondLst>
                                        </p:cTn>
                                        <p:tgtEl>
                                          <p:spTgt spid="27"/>
                                        </p:tgtEl>
                                      </p:cBhvr>
                                      <p:to x="100000" y="100000"/>
                                    </p:animScale>
                                    <p:animScale>
                                      <p:cBhvr>
                                        <p:cTn id="15" dur="26">
                                          <p:stCondLst>
                                            <p:cond delay="1312"/>
                                          </p:stCondLst>
                                        </p:cTn>
                                        <p:tgtEl>
                                          <p:spTgt spid="27"/>
                                        </p:tgtEl>
                                      </p:cBhvr>
                                      <p:to x="100000" y="80000"/>
                                    </p:animScale>
                                    <p:animScale>
                                      <p:cBhvr>
                                        <p:cTn id="16" dur="166" decel="50000">
                                          <p:stCondLst>
                                            <p:cond delay="1338"/>
                                          </p:stCondLst>
                                        </p:cTn>
                                        <p:tgtEl>
                                          <p:spTgt spid="27"/>
                                        </p:tgtEl>
                                      </p:cBhvr>
                                      <p:to x="100000" y="100000"/>
                                    </p:animScale>
                                    <p:animScale>
                                      <p:cBhvr>
                                        <p:cTn id="17" dur="26">
                                          <p:stCondLst>
                                            <p:cond delay="1642"/>
                                          </p:stCondLst>
                                        </p:cTn>
                                        <p:tgtEl>
                                          <p:spTgt spid="27"/>
                                        </p:tgtEl>
                                      </p:cBhvr>
                                      <p:to x="100000" y="90000"/>
                                    </p:animScale>
                                    <p:animScale>
                                      <p:cBhvr>
                                        <p:cTn id="18" dur="166" decel="50000">
                                          <p:stCondLst>
                                            <p:cond delay="1668"/>
                                          </p:stCondLst>
                                        </p:cTn>
                                        <p:tgtEl>
                                          <p:spTgt spid="27"/>
                                        </p:tgtEl>
                                      </p:cBhvr>
                                      <p:to x="100000" y="100000"/>
                                    </p:animScale>
                                    <p:animScale>
                                      <p:cBhvr>
                                        <p:cTn id="19" dur="26">
                                          <p:stCondLst>
                                            <p:cond delay="1808"/>
                                          </p:stCondLst>
                                        </p:cTn>
                                        <p:tgtEl>
                                          <p:spTgt spid="27"/>
                                        </p:tgtEl>
                                      </p:cBhvr>
                                      <p:to x="100000" y="95000"/>
                                    </p:animScale>
                                    <p:animScale>
                                      <p:cBhvr>
                                        <p:cTn id="20" dur="166" decel="50000">
                                          <p:stCondLst>
                                            <p:cond delay="1834"/>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tangle 5"/>
          <p:cNvSpPr/>
          <p:nvPr/>
        </p:nvSpPr>
        <p:spPr>
          <a:xfrm>
            <a:off x="952500" y="153084"/>
            <a:ext cx="5491708" cy="646331"/>
          </a:xfrm>
          <a:prstGeom prst="rect">
            <a:avLst/>
          </a:prstGeom>
        </p:spPr>
        <p:txBody>
          <a:bodyPr wrap="square">
            <a:spAutoFit/>
          </a:bodyPr>
          <a:lstStyle/>
          <a:p>
            <a:r>
              <a:rPr lang="en-GB" dirty="0" smtClean="0">
                <a:solidFill>
                  <a:schemeClr val="bg1"/>
                </a:solidFill>
                <a:latin typeface="Century Gothic" pitchFamily="34" charset="0"/>
              </a:rPr>
              <a:t>WHY DO YOU NOT WANT TO REUNITE WITH YOUR PARTNER OR CHILDREN?</a:t>
            </a:r>
          </a:p>
        </p:txBody>
      </p:sp>
      <p:cxnSp>
        <p:nvCxnSpPr>
          <p:cNvPr id="10" name="Straight Connector 9"/>
          <p:cNvCxnSpPr/>
          <p:nvPr/>
        </p:nvCxnSpPr>
        <p:spPr>
          <a:xfrm>
            <a:off x="1024508" y="799415"/>
            <a:ext cx="484363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195736" y="5373215"/>
            <a:ext cx="4960303" cy="1200329"/>
          </a:xfrm>
          <a:prstGeom prst="rect">
            <a:avLst/>
          </a:prstGeom>
        </p:spPr>
        <p:txBody>
          <a:bodyPr wrap="square">
            <a:spAutoFit/>
          </a:bodyPr>
          <a:lstStyle/>
          <a:p>
            <a:r>
              <a:rPr lang="en-GB" dirty="0" smtClean="0">
                <a:solidFill>
                  <a:schemeClr val="bg1"/>
                </a:solidFill>
                <a:latin typeface="Century Gothic" pitchFamily="34" charset="0"/>
              </a:rPr>
              <a:t>Most separated immigrants today </a:t>
            </a:r>
            <a:r>
              <a:rPr lang="en-GB" dirty="0" smtClean="0">
                <a:solidFill>
                  <a:schemeClr val="accent6"/>
                </a:solidFill>
                <a:latin typeface="Century Gothic" pitchFamily="34" charset="0"/>
              </a:rPr>
              <a:t>do not </a:t>
            </a:r>
            <a:r>
              <a:rPr lang="en-GB" dirty="0" smtClean="0">
                <a:solidFill>
                  <a:schemeClr val="bg1"/>
                </a:solidFill>
                <a:latin typeface="Century Gothic" pitchFamily="34" charset="0"/>
              </a:rPr>
              <a:t>want to apply for their family, some because of </a:t>
            </a:r>
            <a:r>
              <a:rPr lang="en-GB" dirty="0" smtClean="0">
                <a:solidFill>
                  <a:schemeClr val="accent6"/>
                </a:solidFill>
                <a:latin typeface="Century Gothic" pitchFamily="34" charset="0"/>
              </a:rPr>
              <a:t>family choices but others because of policy obstacles.</a:t>
            </a:r>
            <a:endParaRPr lang="en-GB" dirty="0">
              <a:solidFill>
                <a:schemeClr val="accent6"/>
              </a:solidFill>
              <a:latin typeface="Century Gothic" pitchFamily="34" charset="0"/>
            </a:endParaRPr>
          </a:p>
        </p:txBody>
      </p:sp>
      <p:pic>
        <p:nvPicPr>
          <p:cNvPr id="28674" name="Picture 2" descr="C:\Users\JJ\Documents\Power\final_3_mayo_2012\images\indicadores_capitulo__fami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 y="5274"/>
            <a:ext cx="9525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30722" name="Picture 2" descr="C:\Users\JJ\Documents\Power\final_3_mayo_2012\images\INFOGRAFIA_FAMILY_REUNION_V001_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2" y="957775"/>
            <a:ext cx="9167192" cy="4127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2527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7132" y="1484784"/>
            <a:ext cx="7217196" cy="369332"/>
          </a:xfrm>
          <a:prstGeom prst="rect">
            <a:avLst/>
          </a:prstGeom>
        </p:spPr>
        <p:txBody>
          <a:bodyPr wrap="square">
            <a:spAutoFit/>
          </a:bodyPr>
          <a:lstStyle/>
          <a:p>
            <a:r>
              <a:rPr lang="en-GB" dirty="0" smtClean="0">
                <a:solidFill>
                  <a:schemeClr val="bg1"/>
                </a:solidFill>
                <a:latin typeface="Century Gothic" pitchFamily="34" charset="0"/>
              </a:rPr>
              <a:t>WHAT PROBLEMS DID YOU HAVE REUNITING WITH YOUR FAMILY?</a:t>
            </a:r>
          </a:p>
        </p:txBody>
      </p:sp>
      <p:sp>
        <p:nvSpPr>
          <p:cNvPr id="8" name="Rectangle 7"/>
          <p:cNvSpPr/>
          <p:nvPr/>
        </p:nvSpPr>
        <p:spPr>
          <a:xfrm>
            <a:off x="397294" y="2276872"/>
            <a:ext cx="8006427" cy="3693319"/>
          </a:xfrm>
          <a:prstGeom prst="rect">
            <a:avLst/>
          </a:prstGeom>
        </p:spPr>
        <p:txBody>
          <a:bodyPr wrap="square">
            <a:spAutoFit/>
          </a:bodyPr>
          <a:lstStyle/>
          <a:p>
            <a:pPr marL="285750" indent="-285750">
              <a:buFont typeface="Wingdings" pitchFamily="2" charset="2"/>
              <a:buChar char="ü"/>
            </a:pPr>
            <a:r>
              <a:rPr lang="en-GB" dirty="0" smtClean="0">
                <a:solidFill>
                  <a:schemeClr val="bg1"/>
                </a:solidFill>
                <a:latin typeface="Century Gothic" pitchFamily="34" charset="0"/>
              </a:rPr>
              <a:t>Around half the immigrants who did apply for family reunion also cited problems with the family reunion procedure, specifically the requirements, documents, or discretion of the authorities. </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Former applicants said that authorities had too much power to ‘do whatever they wanted’ during the procedure, particularly in French cities (38%), Italian cities (34%) and Portuguese cities (28%). </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The documentation required was another important obstacle for family reunion in specific countries such as Belgium (24%) and Germany (50%). Applicants in German and Italian cities had the most problems, while applicants in Spanish cities reported the fewest. </a:t>
            </a:r>
            <a:endParaRPr lang="en-GB" dirty="0">
              <a:solidFill>
                <a:schemeClr val="bg1"/>
              </a:solidFill>
              <a:latin typeface="Century Gothic" pitchFamily="34" charset="0"/>
            </a:endParaRPr>
          </a:p>
        </p:txBody>
      </p:sp>
      <p:sp>
        <p:nvSpPr>
          <p:cNvPr id="16" name="Rectangle 15"/>
          <p:cNvSpPr/>
          <p:nvPr/>
        </p:nvSpPr>
        <p:spPr>
          <a:xfrm>
            <a:off x="4427984" y="197372"/>
            <a:ext cx="3496470" cy="1077218"/>
          </a:xfrm>
          <a:prstGeom prst="rect">
            <a:avLst/>
          </a:prstGeom>
        </p:spPr>
        <p:txBody>
          <a:bodyPr wrap="none">
            <a:spAutoFit/>
          </a:bodyPr>
          <a:lstStyle/>
          <a:p>
            <a:r>
              <a:rPr lang="en-GB" sz="3200" dirty="0" smtClean="0">
                <a:solidFill>
                  <a:schemeClr val="bg1"/>
                </a:solidFill>
                <a:latin typeface="Century Gothic" pitchFamily="34" charset="0"/>
              </a:rPr>
              <a:t>FAMILY REUNION</a:t>
            </a:r>
          </a:p>
          <a:p>
            <a:r>
              <a:rPr lang="en-GB" sz="3200" dirty="0" smtClean="0">
                <a:solidFill>
                  <a:schemeClr val="bg1"/>
                </a:solidFill>
                <a:latin typeface="Century Gothic" pitchFamily="34" charset="0"/>
              </a:rPr>
              <a:t>Key Findings</a:t>
            </a:r>
            <a:endParaRPr lang="en-GB" sz="3200" dirty="0">
              <a:solidFill>
                <a:schemeClr val="bg1"/>
              </a:solidFill>
              <a:latin typeface="Century Gothic" pitchFamily="34" charset="0"/>
            </a:endParaRPr>
          </a:p>
        </p:txBody>
      </p:sp>
      <p:cxnSp>
        <p:nvCxnSpPr>
          <p:cNvPr id="10" name="Straight Connector 9"/>
          <p:cNvCxnSpPr/>
          <p:nvPr/>
        </p:nvCxnSpPr>
        <p:spPr>
          <a:xfrm>
            <a:off x="397294" y="1844825"/>
            <a:ext cx="6983018" cy="9291"/>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7650" name="Picture 2" descr="C:\Users\JJ\Documents\Power\final_3_mayo_2012\images\indicadores_capitulo__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996" y="282911"/>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0575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tangle 5"/>
          <p:cNvSpPr/>
          <p:nvPr/>
        </p:nvSpPr>
        <p:spPr>
          <a:xfrm>
            <a:off x="952500" y="153084"/>
            <a:ext cx="5491708" cy="646331"/>
          </a:xfrm>
          <a:prstGeom prst="rect">
            <a:avLst/>
          </a:prstGeom>
        </p:spPr>
        <p:txBody>
          <a:bodyPr wrap="square">
            <a:spAutoFit/>
          </a:bodyPr>
          <a:lstStyle/>
          <a:p>
            <a:r>
              <a:rPr lang="en-GB" dirty="0" smtClean="0">
                <a:solidFill>
                  <a:schemeClr val="bg1"/>
                </a:solidFill>
                <a:latin typeface="Century Gothic" pitchFamily="34" charset="0"/>
              </a:rPr>
              <a:t>WHAT PROBLEMS DID YOU HAVE REUNITING WITH YOUR FAMILY?</a:t>
            </a:r>
          </a:p>
        </p:txBody>
      </p:sp>
      <p:cxnSp>
        <p:nvCxnSpPr>
          <p:cNvPr id="10" name="Straight Connector 9"/>
          <p:cNvCxnSpPr/>
          <p:nvPr/>
        </p:nvCxnSpPr>
        <p:spPr>
          <a:xfrm>
            <a:off x="1024508" y="799415"/>
            <a:ext cx="484363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8674" name="Picture 2" descr="C:\Users\JJ\Documents\Power\final_3_mayo_2012\images\indicadores_capitulo__fami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 y="5274"/>
            <a:ext cx="9525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31746" name="Picture 2" descr="C:\Users\JJ\Documents\Power\final_3_mayo_2012\images\INFOGRAFIA_FAMILY_REUNION_V001_0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9" y="968450"/>
            <a:ext cx="5592116" cy="2854309"/>
          </a:xfrm>
          <a:prstGeom prst="rect">
            <a:avLst/>
          </a:prstGeom>
          <a:noFill/>
          <a:extLst>
            <a:ext uri="{909E8E84-426E-40DD-AFC4-6F175D3DCCD1}">
              <a14:hiddenFill xmlns:a14="http://schemas.microsoft.com/office/drawing/2010/main">
                <a:solidFill>
                  <a:srgbClr val="FFFFFF"/>
                </a:solidFill>
              </a14:hiddenFill>
            </a:ext>
          </a:extLst>
        </p:spPr>
      </p:pic>
      <p:pic>
        <p:nvPicPr>
          <p:cNvPr id="31747" name="Picture 3" descr="C:\Users\JJ\Documents\Power\final_3_mayo_2012\images\INFOGRAFIA_FAMILY_REUNION_V001_0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1994" y="3822760"/>
            <a:ext cx="5757010" cy="29538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868144" y="872110"/>
            <a:ext cx="2808313" cy="2677656"/>
          </a:xfrm>
          <a:prstGeom prst="rect">
            <a:avLst/>
          </a:prstGeom>
        </p:spPr>
        <p:txBody>
          <a:bodyPr wrap="square">
            <a:spAutoFit/>
          </a:bodyPr>
          <a:lstStyle/>
          <a:p>
            <a:r>
              <a:rPr lang="en-GB" sz="2400" dirty="0" smtClean="0">
                <a:solidFill>
                  <a:schemeClr val="accent6"/>
                </a:solidFill>
                <a:latin typeface="Century Gothic" pitchFamily="34" charset="0"/>
              </a:rPr>
              <a:t>Documents and powers of authorities </a:t>
            </a:r>
            <a:r>
              <a:rPr lang="en-GB" sz="2400" dirty="0" smtClean="0">
                <a:solidFill>
                  <a:schemeClr val="bg1"/>
                </a:solidFill>
                <a:latin typeface="Century Gothic" pitchFamily="34" charset="0"/>
              </a:rPr>
              <a:t>cited as </a:t>
            </a:r>
            <a:r>
              <a:rPr lang="en-GB" sz="2400" dirty="0" smtClean="0">
                <a:solidFill>
                  <a:schemeClr val="accent6"/>
                </a:solidFill>
                <a:latin typeface="Century Gothic" pitchFamily="34" charset="0"/>
              </a:rPr>
              <a:t>major problems</a:t>
            </a:r>
            <a:r>
              <a:rPr lang="en-GB" sz="2400" dirty="0" smtClean="0">
                <a:solidFill>
                  <a:schemeClr val="bg1"/>
                </a:solidFill>
                <a:latin typeface="Century Gothic" pitchFamily="34" charset="0"/>
              </a:rPr>
              <a:t> for applicants in certain countries.</a:t>
            </a:r>
            <a:endParaRPr lang="en-GB" sz="2400" dirty="0">
              <a:solidFill>
                <a:schemeClr val="accent6"/>
              </a:solidFill>
              <a:latin typeface="Century Gothic" pitchFamily="34" charset="0"/>
            </a:endParaRPr>
          </a:p>
        </p:txBody>
      </p:sp>
    </p:spTree>
    <p:extLst>
      <p:ext uri="{BB962C8B-B14F-4D97-AF65-F5344CB8AC3E}">
        <p14:creationId xmlns:p14="http://schemas.microsoft.com/office/powerpoint/2010/main" val="7870024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7132" y="1484784"/>
            <a:ext cx="7217196" cy="369332"/>
          </a:xfrm>
          <a:prstGeom prst="rect">
            <a:avLst/>
          </a:prstGeom>
        </p:spPr>
        <p:txBody>
          <a:bodyPr wrap="square">
            <a:spAutoFit/>
          </a:bodyPr>
          <a:lstStyle/>
          <a:p>
            <a:r>
              <a:rPr lang="en-GB" dirty="0" smtClean="0">
                <a:solidFill>
                  <a:schemeClr val="bg1"/>
                </a:solidFill>
                <a:latin typeface="Century Gothic" pitchFamily="34" charset="0"/>
              </a:rPr>
              <a:t>HOW HAS FAMILY REUNION HELPED YOU?</a:t>
            </a:r>
          </a:p>
        </p:txBody>
      </p:sp>
      <p:sp>
        <p:nvSpPr>
          <p:cNvPr id="8" name="Rectangle 7"/>
          <p:cNvSpPr/>
          <p:nvPr/>
        </p:nvSpPr>
        <p:spPr>
          <a:xfrm>
            <a:off x="2877361" y="2276872"/>
            <a:ext cx="5526360" cy="2031325"/>
          </a:xfrm>
          <a:prstGeom prst="rect">
            <a:avLst/>
          </a:prstGeom>
        </p:spPr>
        <p:txBody>
          <a:bodyPr wrap="square">
            <a:spAutoFit/>
          </a:bodyPr>
          <a:lstStyle/>
          <a:p>
            <a:pPr marL="285750" indent="-285750">
              <a:buFont typeface="Wingdings" pitchFamily="2" charset="2"/>
              <a:buChar char="ü"/>
            </a:pPr>
            <a:r>
              <a:rPr lang="en-GB" dirty="0" smtClean="0">
                <a:solidFill>
                  <a:schemeClr val="bg1"/>
                </a:solidFill>
                <a:latin typeface="Century Gothic" pitchFamily="34" charset="0"/>
              </a:rPr>
              <a:t>Successful sponsors perceived several positive effects of family reunion on their family life and social integration.</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Nearly all enjoyed a much easier family life thanks to family reunion. Most felt more settled in the country.</a:t>
            </a:r>
            <a:endParaRPr lang="en-GB" dirty="0">
              <a:solidFill>
                <a:schemeClr val="bg1"/>
              </a:solidFill>
              <a:latin typeface="Century Gothic" pitchFamily="34" charset="0"/>
            </a:endParaRPr>
          </a:p>
        </p:txBody>
      </p:sp>
      <p:sp>
        <p:nvSpPr>
          <p:cNvPr id="16" name="Rectangle 15"/>
          <p:cNvSpPr/>
          <p:nvPr/>
        </p:nvSpPr>
        <p:spPr>
          <a:xfrm>
            <a:off x="4427984" y="197372"/>
            <a:ext cx="3496470" cy="1077218"/>
          </a:xfrm>
          <a:prstGeom prst="rect">
            <a:avLst/>
          </a:prstGeom>
        </p:spPr>
        <p:txBody>
          <a:bodyPr wrap="none">
            <a:spAutoFit/>
          </a:bodyPr>
          <a:lstStyle/>
          <a:p>
            <a:r>
              <a:rPr lang="en-GB" sz="3200" dirty="0" smtClean="0">
                <a:solidFill>
                  <a:schemeClr val="bg1"/>
                </a:solidFill>
                <a:latin typeface="Century Gothic" pitchFamily="34" charset="0"/>
              </a:rPr>
              <a:t>FAMILY REUNION</a:t>
            </a:r>
          </a:p>
          <a:p>
            <a:r>
              <a:rPr lang="en-GB" sz="3200" dirty="0" smtClean="0">
                <a:solidFill>
                  <a:schemeClr val="bg1"/>
                </a:solidFill>
                <a:latin typeface="Century Gothic" pitchFamily="34" charset="0"/>
              </a:rPr>
              <a:t>Key Findings</a:t>
            </a:r>
            <a:endParaRPr lang="en-GB" sz="3200" dirty="0">
              <a:solidFill>
                <a:schemeClr val="bg1"/>
              </a:solidFill>
              <a:latin typeface="Century Gothic" pitchFamily="34" charset="0"/>
            </a:endParaRPr>
          </a:p>
        </p:txBody>
      </p:sp>
      <p:cxnSp>
        <p:nvCxnSpPr>
          <p:cNvPr id="10" name="Straight Connector 9"/>
          <p:cNvCxnSpPr/>
          <p:nvPr/>
        </p:nvCxnSpPr>
        <p:spPr>
          <a:xfrm>
            <a:off x="397294" y="1844825"/>
            <a:ext cx="453474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7650" name="Picture 2" descr="C:\Users\JJ\Documents\Power\final_3_mayo_2012\images\indicadores_capitulo__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996" y="282911"/>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2701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tangle 5"/>
          <p:cNvSpPr/>
          <p:nvPr/>
        </p:nvSpPr>
        <p:spPr>
          <a:xfrm>
            <a:off x="952500" y="153084"/>
            <a:ext cx="5491708" cy="369332"/>
          </a:xfrm>
          <a:prstGeom prst="rect">
            <a:avLst/>
          </a:prstGeom>
        </p:spPr>
        <p:txBody>
          <a:bodyPr wrap="square">
            <a:spAutoFit/>
          </a:bodyPr>
          <a:lstStyle/>
          <a:p>
            <a:r>
              <a:rPr lang="en-GB" dirty="0" smtClean="0">
                <a:solidFill>
                  <a:schemeClr val="bg1"/>
                </a:solidFill>
                <a:latin typeface="Century Gothic" pitchFamily="34" charset="0"/>
              </a:rPr>
              <a:t>HOW HAS FAMILY REUNION HELPED YOU?</a:t>
            </a:r>
          </a:p>
        </p:txBody>
      </p:sp>
      <p:cxnSp>
        <p:nvCxnSpPr>
          <p:cNvPr id="10" name="Straight Connector 9"/>
          <p:cNvCxnSpPr/>
          <p:nvPr/>
        </p:nvCxnSpPr>
        <p:spPr>
          <a:xfrm>
            <a:off x="1024508" y="548680"/>
            <a:ext cx="484363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8674" name="Picture 2" descr="C:\Users\JJ\Documents\Power\final_3_mayo_2012\images\indicadores_capitulo__fami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 y="5274"/>
            <a:ext cx="9525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32770" name="Picture 2" descr="C:\Users\JJ\Documents\Power\final_3_mayo_2012\images\INFOGRAFIA_FAMILY_REUNION_V001_0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980728"/>
            <a:ext cx="6336704" cy="584926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5496" y="2754794"/>
            <a:ext cx="2804796" cy="1754326"/>
          </a:xfrm>
          <a:prstGeom prst="rect">
            <a:avLst/>
          </a:prstGeom>
        </p:spPr>
        <p:txBody>
          <a:bodyPr wrap="square">
            <a:spAutoFit/>
          </a:bodyPr>
          <a:lstStyle/>
          <a:p>
            <a:r>
              <a:rPr lang="en-GB" dirty="0" smtClean="0">
                <a:solidFill>
                  <a:schemeClr val="accent6"/>
                </a:solidFill>
                <a:latin typeface="Century Gothic" pitchFamily="34" charset="0"/>
              </a:rPr>
              <a:t>Family reunion helps </a:t>
            </a:r>
            <a:r>
              <a:rPr lang="en-GB" dirty="0" smtClean="0">
                <a:solidFill>
                  <a:schemeClr val="bg1"/>
                </a:solidFill>
                <a:latin typeface="Century Gothic" pitchFamily="34" charset="0"/>
              </a:rPr>
              <a:t>immigrants improve family life, sense of belonging and sometimes other integration outcomes</a:t>
            </a:r>
            <a:r>
              <a:rPr lang="en-GB" dirty="0" smtClean="0">
                <a:solidFill>
                  <a:schemeClr val="accent6"/>
                </a:solidFill>
                <a:latin typeface="Century Gothic" pitchFamily="34" charset="0"/>
              </a:rPr>
              <a:t>.</a:t>
            </a:r>
            <a:endParaRPr lang="en-GB" dirty="0">
              <a:solidFill>
                <a:schemeClr val="accent6"/>
              </a:solidFill>
              <a:latin typeface="Century Gothic" pitchFamily="34" charset="0"/>
            </a:endParaRPr>
          </a:p>
        </p:txBody>
      </p:sp>
    </p:spTree>
    <p:extLst>
      <p:ext uri="{BB962C8B-B14F-4D97-AF65-F5344CB8AC3E}">
        <p14:creationId xmlns:p14="http://schemas.microsoft.com/office/powerpoint/2010/main" val="2726546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7" name="Group 26"/>
          <p:cNvGrpSpPr/>
          <p:nvPr/>
        </p:nvGrpSpPr>
        <p:grpSpPr>
          <a:xfrm>
            <a:off x="1547664" y="2331640"/>
            <a:ext cx="5996072" cy="2825552"/>
            <a:chOff x="23639" y="0"/>
            <a:chExt cx="5996072" cy="2825552"/>
          </a:xfrm>
        </p:grpSpPr>
        <p:sp>
          <p:nvSpPr>
            <p:cNvPr id="18" name="Rectangle 17"/>
            <p:cNvSpPr/>
            <p:nvPr/>
          </p:nvSpPr>
          <p:spPr>
            <a:xfrm>
              <a:off x="23639" y="0"/>
              <a:ext cx="4985660" cy="2123658"/>
            </a:xfrm>
            <a:prstGeom prst="rect">
              <a:avLst/>
            </a:prstGeom>
          </p:spPr>
          <p:txBody>
            <a:bodyPr wrap="none">
              <a:spAutoFit/>
            </a:bodyPr>
            <a:lstStyle/>
            <a:p>
              <a:r>
                <a:rPr lang="en-GB" sz="6600" dirty="0" smtClean="0">
                  <a:latin typeface="Century Gothic" pitchFamily="34" charset="0"/>
                </a:rPr>
                <a:t>IMMIGRANT</a:t>
              </a:r>
            </a:p>
            <a:p>
              <a:r>
                <a:rPr lang="en-GB" sz="6600" dirty="0" smtClean="0">
                  <a:solidFill>
                    <a:schemeClr val="accent6"/>
                  </a:solidFill>
                  <a:latin typeface="Century Gothic" pitchFamily="34" charset="0"/>
                </a:rPr>
                <a:t>CITIZENS</a:t>
              </a:r>
              <a:endParaRPr lang="en-GB" sz="6600" dirty="0">
                <a:solidFill>
                  <a:schemeClr val="accent6"/>
                </a:solidFill>
                <a:latin typeface="Century Gothic" pitchFamily="34" charset="0"/>
              </a:endParaRPr>
            </a:p>
          </p:txBody>
        </p:sp>
        <p:sp>
          <p:nvSpPr>
            <p:cNvPr id="22" name="Rectangle 21"/>
            <p:cNvSpPr/>
            <p:nvPr/>
          </p:nvSpPr>
          <p:spPr>
            <a:xfrm>
              <a:off x="5004048" y="188640"/>
              <a:ext cx="1015663" cy="2636912"/>
            </a:xfrm>
            <a:prstGeom prst="rect">
              <a:avLst/>
            </a:prstGeom>
          </p:spPr>
          <p:txBody>
            <a:bodyPr vert="vert270" wrap="square">
              <a:spAutoFit/>
            </a:bodyPr>
            <a:lstStyle/>
            <a:p>
              <a:r>
                <a:rPr lang="en-GB" sz="5400" dirty="0" smtClean="0">
                  <a:latin typeface="Century Gothic" pitchFamily="34" charset="0"/>
                </a:rPr>
                <a:t>SURVEY</a:t>
              </a:r>
              <a:endParaRPr lang="en-GB" sz="5400" dirty="0">
                <a:latin typeface="Century Gothic" pitchFamily="34" charset="0"/>
              </a:endParaRPr>
            </a:p>
          </p:txBody>
        </p:sp>
        <p:sp>
          <p:nvSpPr>
            <p:cNvPr id="23" name="Rectangle 22"/>
            <p:cNvSpPr/>
            <p:nvPr/>
          </p:nvSpPr>
          <p:spPr>
            <a:xfrm>
              <a:off x="107504" y="2057976"/>
              <a:ext cx="4798750" cy="646331"/>
            </a:xfrm>
            <a:prstGeom prst="rect">
              <a:avLst/>
            </a:prstGeom>
          </p:spPr>
          <p:txBody>
            <a:bodyPr wrap="square">
              <a:spAutoFit/>
            </a:bodyPr>
            <a:lstStyle/>
            <a:p>
              <a:r>
                <a:rPr lang="en-GB" dirty="0">
                  <a:latin typeface="Century Gothic" pitchFamily="34" charset="0"/>
                </a:rPr>
                <a:t>How immigrants </a:t>
              </a:r>
              <a:r>
                <a:rPr lang="en-GB" dirty="0" smtClean="0">
                  <a:latin typeface="Century Gothic" pitchFamily="34" charset="0"/>
                </a:rPr>
                <a:t>experience integration </a:t>
              </a:r>
              <a:r>
                <a:rPr lang="en-GB" dirty="0">
                  <a:latin typeface="Century Gothic" pitchFamily="34" charset="0"/>
                </a:rPr>
                <a:t>in 15 European cities</a:t>
              </a:r>
            </a:p>
          </p:txBody>
        </p:sp>
        <p:cxnSp>
          <p:nvCxnSpPr>
            <p:cNvPr id="20" name="Straight Connector 19"/>
            <p:cNvCxnSpPr/>
            <p:nvPr/>
          </p:nvCxnSpPr>
          <p:spPr>
            <a:xfrm>
              <a:off x="5172223" y="189474"/>
              <a:ext cx="0" cy="2591454"/>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pic>
        <p:nvPicPr>
          <p:cNvPr id="3074" name="Picture 2" descr="C:\Users\JJ\Pictures\5MF comms\LOGO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033474"/>
            <a:ext cx="2100783" cy="6842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314867" y="5672281"/>
            <a:ext cx="1566454" cy="276999"/>
          </a:xfrm>
          <a:prstGeom prst="rect">
            <a:avLst/>
          </a:prstGeom>
          <a:noFill/>
        </p:spPr>
        <p:txBody>
          <a:bodyPr wrap="none" rtlCol="0">
            <a:spAutoFit/>
          </a:bodyPr>
          <a:lstStyle/>
          <a:p>
            <a:r>
              <a:rPr lang="en-GB" sz="1200" b="1" i="1" u="sng" dirty="0" smtClean="0"/>
              <a:t>Branding and Design:</a:t>
            </a:r>
            <a:endParaRPr lang="en-GB" sz="1200" b="1" i="1" u="sng" dirty="0"/>
          </a:p>
        </p:txBody>
      </p:sp>
      <p:pic>
        <p:nvPicPr>
          <p:cNvPr id="3075" name="Picture 3" descr="C:\Users\JJ\Documents\Power\Final\M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30597"/>
            <a:ext cx="4495800"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6128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nodeType="afterEffect">
                                  <p:stCondLst>
                                    <p:cond delay="500"/>
                                  </p:stCondLst>
                                  <p:childTnLst>
                                    <p:animMotion origin="layout" path="M 0 0 L 0.067 0.04 C 0.081 0.049 0.102 0.054 0.124 0.054 C 0.149 0.054 0.169 0.049 0.183 0.04 L 0.25 0 E" pathEditMode="relative" ptsTypes="">
                                      <p:cBhvr>
                                        <p:cTn id="6" dur="2000" fill="hold"/>
                                        <p:tgtEl>
                                          <p:spTgt spid="3075"/>
                                        </p:tgtEl>
                                        <p:attrNameLst>
                                          <p:attrName>ppt_x</p:attrName>
                                          <p:attrName>ppt_y</p:attrName>
                                        </p:attrNameLst>
                                      </p:cBhvr>
                                    </p:animMotion>
                                  </p:childTnLst>
                                </p:cTn>
                              </p:par>
                            </p:childTnLst>
                          </p:cTn>
                        </p:par>
                        <p:par>
                          <p:cTn id="7" fill="hold">
                            <p:stCondLst>
                              <p:cond delay="2500"/>
                            </p:stCondLst>
                            <p:childTnLst>
                              <p:par>
                                <p:cTn id="8" presetID="26" presetClass="entr" presetSubtype="0" fill="hold" nodeType="after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80">
                                          <p:stCondLst>
                                            <p:cond delay="0"/>
                                          </p:stCondLst>
                                        </p:cTn>
                                        <p:tgtEl>
                                          <p:spTgt spid="27"/>
                                        </p:tgtEl>
                                      </p:cBhvr>
                                    </p:animEffect>
                                    <p:anim calcmode="lin" valueType="num">
                                      <p:cBhvr>
                                        <p:cTn id="11"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6" dur="26">
                                          <p:stCondLst>
                                            <p:cond delay="650"/>
                                          </p:stCondLst>
                                        </p:cTn>
                                        <p:tgtEl>
                                          <p:spTgt spid="27"/>
                                        </p:tgtEl>
                                      </p:cBhvr>
                                      <p:to x="100000" y="60000"/>
                                    </p:animScale>
                                    <p:animScale>
                                      <p:cBhvr>
                                        <p:cTn id="17" dur="166" decel="50000">
                                          <p:stCondLst>
                                            <p:cond delay="676"/>
                                          </p:stCondLst>
                                        </p:cTn>
                                        <p:tgtEl>
                                          <p:spTgt spid="27"/>
                                        </p:tgtEl>
                                      </p:cBhvr>
                                      <p:to x="100000" y="100000"/>
                                    </p:animScale>
                                    <p:animScale>
                                      <p:cBhvr>
                                        <p:cTn id="18" dur="26">
                                          <p:stCondLst>
                                            <p:cond delay="1312"/>
                                          </p:stCondLst>
                                        </p:cTn>
                                        <p:tgtEl>
                                          <p:spTgt spid="27"/>
                                        </p:tgtEl>
                                      </p:cBhvr>
                                      <p:to x="100000" y="80000"/>
                                    </p:animScale>
                                    <p:animScale>
                                      <p:cBhvr>
                                        <p:cTn id="19" dur="166" decel="50000">
                                          <p:stCondLst>
                                            <p:cond delay="1338"/>
                                          </p:stCondLst>
                                        </p:cTn>
                                        <p:tgtEl>
                                          <p:spTgt spid="27"/>
                                        </p:tgtEl>
                                      </p:cBhvr>
                                      <p:to x="100000" y="100000"/>
                                    </p:animScale>
                                    <p:animScale>
                                      <p:cBhvr>
                                        <p:cTn id="20" dur="26">
                                          <p:stCondLst>
                                            <p:cond delay="1642"/>
                                          </p:stCondLst>
                                        </p:cTn>
                                        <p:tgtEl>
                                          <p:spTgt spid="27"/>
                                        </p:tgtEl>
                                      </p:cBhvr>
                                      <p:to x="100000" y="90000"/>
                                    </p:animScale>
                                    <p:animScale>
                                      <p:cBhvr>
                                        <p:cTn id="21" dur="166" decel="50000">
                                          <p:stCondLst>
                                            <p:cond delay="1668"/>
                                          </p:stCondLst>
                                        </p:cTn>
                                        <p:tgtEl>
                                          <p:spTgt spid="27"/>
                                        </p:tgtEl>
                                      </p:cBhvr>
                                      <p:to x="100000" y="100000"/>
                                    </p:animScale>
                                    <p:animScale>
                                      <p:cBhvr>
                                        <p:cTn id="22" dur="26">
                                          <p:stCondLst>
                                            <p:cond delay="1808"/>
                                          </p:stCondLst>
                                        </p:cTn>
                                        <p:tgtEl>
                                          <p:spTgt spid="27"/>
                                        </p:tgtEl>
                                      </p:cBhvr>
                                      <p:to x="100000" y="95000"/>
                                    </p:animScale>
                                    <p:animScale>
                                      <p:cBhvr>
                                        <p:cTn id="23" dur="166" decel="50000">
                                          <p:stCondLst>
                                            <p:cond delay="1834"/>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340768"/>
            <a:ext cx="9144000" cy="55172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6012160" y="404664"/>
            <a:ext cx="2130711" cy="584775"/>
          </a:xfrm>
          <a:prstGeom prst="rect">
            <a:avLst/>
          </a:prstGeom>
        </p:spPr>
        <p:txBody>
          <a:bodyPr wrap="none">
            <a:spAutoFit/>
          </a:bodyPr>
          <a:lstStyle/>
          <a:p>
            <a:r>
              <a:rPr lang="en-GB" sz="3200" dirty="0">
                <a:solidFill>
                  <a:schemeClr val="bg1"/>
                </a:solidFill>
                <a:latin typeface="Century Gothic" pitchFamily="34" charset="0"/>
              </a:rPr>
              <a:t>PARTNERS</a:t>
            </a:r>
          </a:p>
        </p:txBody>
      </p:sp>
      <p:sp>
        <p:nvSpPr>
          <p:cNvPr id="6" name="Rectangle 5"/>
          <p:cNvSpPr/>
          <p:nvPr/>
        </p:nvSpPr>
        <p:spPr>
          <a:xfrm>
            <a:off x="3995936" y="3177550"/>
            <a:ext cx="4464496" cy="2123658"/>
          </a:xfrm>
          <a:prstGeom prst="rect">
            <a:avLst/>
          </a:prstGeom>
        </p:spPr>
        <p:txBody>
          <a:bodyPr wrap="square">
            <a:spAutoFit/>
          </a:bodyPr>
          <a:lstStyle/>
          <a:p>
            <a:r>
              <a:rPr lang="en-GB" sz="1100" b="1" dirty="0">
                <a:solidFill>
                  <a:schemeClr val="accent6"/>
                </a:solidFill>
                <a:latin typeface="Century Gothic" pitchFamily="34" charset="0"/>
              </a:rPr>
              <a:t>Belgium</a:t>
            </a:r>
            <a:r>
              <a:rPr lang="en-GB" sz="1100" dirty="0">
                <a:solidFill>
                  <a:schemeClr val="accent6"/>
                </a:solidFill>
                <a:latin typeface="Century Gothic" pitchFamily="34" charset="0"/>
              </a:rPr>
              <a:t> </a:t>
            </a:r>
          </a:p>
          <a:p>
            <a:r>
              <a:rPr lang="en-GB" sz="1100" dirty="0">
                <a:latin typeface="Century Gothic" pitchFamily="34" charset="0"/>
              </a:rPr>
              <a:t>King </a:t>
            </a:r>
            <a:r>
              <a:rPr lang="en-GB" sz="1100" dirty="0" err="1">
                <a:latin typeface="Century Gothic" pitchFamily="34" charset="0"/>
              </a:rPr>
              <a:t>Baudouin</a:t>
            </a:r>
            <a:r>
              <a:rPr lang="en-GB" sz="1100" dirty="0">
                <a:latin typeface="Century Gothic" pitchFamily="34" charset="0"/>
              </a:rPr>
              <a:t> Foundation (KBF)</a:t>
            </a:r>
          </a:p>
          <a:p>
            <a:r>
              <a:rPr lang="en-GB" sz="1100" dirty="0" err="1">
                <a:latin typeface="Century Gothic" pitchFamily="34" charset="0"/>
              </a:rPr>
              <a:t>Université</a:t>
            </a:r>
            <a:r>
              <a:rPr lang="en-GB" sz="1100" dirty="0">
                <a:latin typeface="Century Gothic" pitchFamily="34" charset="0"/>
              </a:rPr>
              <a:t> </a:t>
            </a:r>
            <a:r>
              <a:rPr lang="en-GB" sz="1100" dirty="0" err="1">
                <a:latin typeface="Century Gothic" pitchFamily="34" charset="0"/>
              </a:rPr>
              <a:t>Libre</a:t>
            </a:r>
            <a:r>
              <a:rPr lang="en-GB" sz="1100" dirty="0">
                <a:latin typeface="Century Gothic" pitchFamily="34" charset="0"/>
              </a:rPr>
              <a:t> de </a:t>
            </a:r>
            <a:r>
              <a:rPr lang="en-GB" sz="1100" dirty="0" err="1">
                <a:latin typeface="Century Gothic" pitchFamily="34" charset="0"/>
              </a:rPr>
              <a:t>Bruxelles</a:t>
            </a:r>
            <a:r>
              <a:rPr lang="en-GB" sz="1100" dirty="0">
                <a:latin typeface="Century Gothic" pitchFamily="34" charset="0"/>
              </a:rPr>
              <a:t> (ULB</a:t>
            </a:r>
            <a:r>
              <a:rPr lang="en-GB" sz="1100" dirty="0" smtClean="0">
                <a:latin typeface="Century Gothic" pitchFamily="34" charset="0"/>
              </a:rPr>
              <a:t>)</a:t>
            </a:r>
            <a:endParaRPr lang="en-GB" sz="1100" dirty="0">
              <a:latin typeface="Century Gothic" pitchFamily="34" charset="0"/>
            </a:endParaRPr>
          </a:p>
          <a:p>
            <a:r>
              <a:rPr lang="en-GB" sz="1100" b="1" dirty="0">
                <a:solidFill>
                  <a:schemeClr val="accent6"/>
                </a:solidFill>
                <a:latin typeface="Century Gothic" pitchFamily="34" charset="0"/>
              </a:rPr>
              <a:t>France</a:t>
            </a:r>
          </a:p>
          <a:p>
            <a:r>
              <a:rPr lang="en-GB" sz="1100" dirty="0" err="1">
                <a:latin typeface="Century Gothic" pitchFamily="34" charset="0"/>
              </a:rPr>
              <a:t>Fondation</a:t>
            </a:r>
            <a:r>
              <a:rPr lang="en-GB" sz="1100" dirty="0">
                <a:latin typeface="Century Gothic" pitchFamily="34" charset="0"/>
              </a:rPr>
              <a:t> </a:t>
            </a:r>
            <a:r>
              <a:rPr lang="en-GB" sz="1100" dirty="0" err="1">
                <a:latin typeface="Century Gothic" pitchFamily="34" charset="0"/>
              </a:rPr>
              <a:t>Nationale</a:t>
            </a:r>
            <a:r>
              <a:rPr lang="en-GB" sz="1100" dirty="0">
                <a:latin typeface="Century Gothic" pitchFamily="34" charset="0"/>
              </a:rPr>
              <a:t> des Sciences </a:t>
            </a:r>
            <a:r>
              <a:rPr lang="en-GB" sz="1100" dirty="0" err="1">
                <a:latin typeface="Century Gothic" pitchFamily="34" charset="0"/>
              </a:rPr>
              <a:t>Politiques</a:t>
            </a:r>
            <a:r>
              <a:rPr lang="en-GB" sz="1100" dirty="0">
                <a:latin typeface="Century Gothic" pitchFamily="34" charset="0"/>
              </a:rPr>
              <a:t> (Science Po)</a:t>
            </a:r>
          </a:p>
          <a:p>
            <a:r>
              <a:rPr lang="en-GB" sz="1100" dirty="0">
                <a:latin typeface="Century Gothic" pitchFamily="34" charset="0"/>
              </a:rPr>
              <a:t>France Terre </a:t>
            </a:r>
            <a:r>
              <a:rPr lang="en-GB" sz="1100" dirty="0" err="1" smtClean="0">
                <a:latin typeface="Century Gothic" pitchFamily="34" charset="0"/>
              </a:rPr>
              <a:t>d’Asile</a:t>
            </a:r>
            <a:endParaRPr lang="en-GB" sz="1100" dirty="0">
              <a:solidFill>
                <a:schemeClr val="accent6"/>
              </a:solidFill>
              <a:latin typeface="Century Gothic" pitchFamily="34" charset="0"/>
            </a:endParaRPr>
          </a:p>
          <a:p>
            <a:r>
              <a:rPr lang="en-GB" sz="1100" b="1" dirty="0">
                <a:solidFill>
                  <a:schemeClr val="accent6"/>
                </a:solidFill>
                <a:latin typeface="Century Gothic" pitchFamily="34" charset="0"/>
              </a:rPr>
              <a:t>Germany</a:t>
            </a:r>
          </a:p>
          <a:p>
            <a:r>
              <a:rPr lang="en-GB" sz="1100" dirty="0" smtClean="0">
                <a:latin typeface="Century Gothic" pitchFamily="34" charset="0"/>
              </a:rPr>
              <a:t>Research Unit </a:t>
            </a:r>
            <a:r>
              <a:rPr lang="en-GB" sz="1100" smtClean="0">
                <a:latin typeface="Century Gothic" pitchFamily="34" charset="0"/>
              </a:rPr>
              <a:t>of the Expert </a:t>
            </a:r>
            <a:r>
              <a:rPr lang="en-GB" sz="1100" dirty="0">
                <a:latin typeface="Century Gothic" pitchFamily="34" charset="0"/>
              </a:rPr>
              <a:t>Council of German Foundations on Integration and Migration (SVR, Germany</a:t>
            </a:r>
            <a:r>
              <a:rPr lang="en-GB" sz="1100" dirty="0" smtClean="0">
                <a:latin typeface="Century Gothic" pitchFamily="34" charset="0"/>
              </a:rPr>
              <a:t>)</a:t>
            </a:r>
            <a:endParaRPr lang="en-GB" sz="1100" dirty="0">
              <a:latin typeface="Century Gothic" pitchFamily="34" charset="0"/>
            </a:endParaRPr>
          </a:p>
          <a:p>
            <a:r>
              <a:rPr lang="en-GB" sz="1100" b="1" dirty="0">
                <a:solidFill>
                  <a:schemeClr val="accent6"/>
                </a:solidFill>
                <a:latin typeface="Century Gothic" pitchFamily="34" charset="0"/>
              </a:rPr>
              <a:t>Hungary</a:t>
            </a:r>
          </a:p>
          <a:p>
            <a:r>
              <a:rPr lang="en-GB" sz="1100" dirty="0">
                <a:latin typeface="Century Gothic" pitchFamily="34" charset="0"/>
              </a:rPr>
              <a:t>MTAKI (MTA </a:t>
            </a:r>
            <a:r>
              <a:rPr lang="en-GB" sz="1100" dirty="0" err="1">
                <a:latin typeface="Century Gothic" pitchFamily="34" charset="0"/>
              </a:rPr>
              <a:t>Etnikai-nemzeti</a:t>
            </a:r>
            <a:r>
              <a:rPr lang="en-GB" sz="1100" dirty="0">
                <a:latin typeface="Century Gothic" pitchFamily="34" charset="0"/>
              </a:rPr>
              <a:t> </a:t>
            </a:r>
            <a:r>
              <a:rPr lang="en-GB" sz="1100" dirty="0" err="1">
                <a:latin typeface="Century Gothic" pitchFamily="34" charset="0"/>
              </a:rPr>
              <a:t>Kisebbségkutató</a:t>
            </a:r>
            <a:r>
              <a:rPr lang="en-GB" sz="1100" dirty="0">
                <a:latin typeface="Century Gothic" pitchFamily="34" charset="0"/>
              </a:rPr>
              <a:t> </a:t>
            </a:r>
            <a:r>
              <a:rPr lang="en-GB" sz="1100" dirty="0" err="1">
                <a:latin typeface="Century Gothic" pitchFamily="34" charset="0"/>
              </a:rPr>
              <a:t>Intézet</a:t>
            </a:r>
            <a:r>
              <a:rPr lang="en-GB" sz="1100" dirty="0">
                <a:latin typeface="Century Gothic" pitchFamily="34" charset="0"/>
              </a:rPr>
              <a:t>)</a:t>
            </a:r>
          </a:p>
          <a:p>
            <a:r>
              <a:rPr lang="en-GB" sz="1100" dirty="0" err="1">
                <a:latin typeface="Century Gothic" pitchFamily="34" charset="0"/>
              </a:rPr>
              <a:t>Menedék</a:t>
            </a:r>
            <a:r>
              <a:rPr lang="en-GB" sz="1100" dirty="0">
                <a:latin typeface="Century Gothic" pitchFamily="34" charset="0"/>
              </a:rPr>
              <a:t> Hungarian Association for Migrants</a:t>
            </a:r>
          </a:p>
        </p:txBody>
      </p:sp>
      <p:sp>
        <p:nvSpPr>
          <p:cNvPr id="7" name="Rectangle 6"/>
          <p:cNvSpPr/>
          <p:nvPr/>
        </p:nvSpPr>
        <p:spPr>
          <a:xfrm>
            <a:off x="323528" y="1340768"/>
            <a:ext cx="3240360" cy="646331"/>
          </a:xfrm>
          <a:prstGeom prst="rect">
            <a:avLst/>
          </a:prstGeom>
        </p:spPr>
        <p:txBody>
          <a:bodyPr wrap="square">
            <a:spAutoFit/>
          </a:bodyPr>
          <a:lstStyle/>
          <a:p>
            <a:r>
              <a:rPr lang="en-GB" sz="1200" b="1" u="sng" dirty="0">
                <a:solidFill>
                  <a:schemeClr val="accent6"/>
                </a:solidFill>
                <a:latin typeface="Century Gothic" pitchFamily="34" charset="0"/>
              </a:rPr>
              <a:t>Managing </a:t>
            </a:r>
            <a:r>
              <a:rPr lang="en-GB" sz="1200" b="1" u="sng" dirty="0" smtClean="0">
                <a:solidFill>
                  <a:schemeClr val="accent6"/>
                </a:solidFill>
                <a:latin typeface="Century Gothic" pitchFamily="34" charset="0"/>
              </a:rPr>
              <a:t>Partners</a:t>
            </a:r>
            <a:endParaRPr lang="en-GB" sz="1200" b="1" u="sng" dirty="0">
              <a:solidFill>
                <a:schemeClr val="accent6"/>
              </a:solidFill>
              <a:latin typeface="Century Gothic" pitchFamily="34" charset="0"/>
            </a:endParaRPr>
          </a:p>
          <a:p>
            <a:r>
              <a:rPr lang="en-GB" sz="1200" dirty="0" smtClean="0">
                <a:latin typeface="Century Gothic" pitchFamily="34" charset="0"/>
              </a:rPr>
              <a:t>King </a:t>
            </a:r>
            <a:r>
              <a:rPr lang="en-GB" sz="1200" dirty="0" err="1" smtClean="0">
                <a:latin typeface="Century Gothic" pitchFamily="34" charset="0"/>
              </a:rPr>
              <a:t>Baudouin</a:t>
            </a:r>
            <a:r>
              <a:rPr lang="en-GB" sz="1200" dirty="0" smtClean="0">
                <a:latin typeface="Century Gothic" pitchFamily="34" charset="0"/>
              </a:rPr>
              <a:t> Foundation (KBF)</a:t>
            </a:r>
          </a:p>
          <a:p>
            <a:r>
              <a:rPr lang="en-GB" sz="1200" dirty="0" smtClean="0">
                <a:latin typeface="Century Gothic" pitchFamily="34" charset="0"/>
              </a:rPr>
              <a:t>Migration Policy Group (MPG) </a:t>
            </a:r>
            <a:endParaRPr lang="en-GB" sz="1200" dirty="0">
              <a:latin typeface="Century Gothic" pitchFamily="34" charset="0"/>
            </a:endParaRPr>
          </a:p>
        </p:txBody>
      </p:sp>
      <p:sp>
        <p:nvSpPr>
          <p:cNvPr id="8" name="Rectangle 7"/>
          <p:cNvSpPr/>
          <p:nvPr/>
        </p:nvSpPr>
        <p:spPr>
          <a:xfrm>
            <a:off x="323528" y="1988840"/>
            <a:ext cx="2323306" cy="1015663"/>
          </a:xfrm>
          <a:prstGeom prst="rect">
            <a:avLst/>
          </a:prstGeom>
        </p:spPr>
        <p:txBody>
          <a:bodyPr wrap="square">
            <a:spAutoFit/>
          </a:bodyPr>
          <a:lstStyle/>
          <a:p>
            <a:r>
              <a:rPr lang="en-GB" sz="1200" b="1" dirty="0" smtClean="0">
                <a:solidFill>
                  <a:schemeClr val="accent6"/>
                </a:solidFill>
                <a:latin typeface="Century Gothic" pitchFamily="34" charset="0"/>
              </a:rPr>
              <a:t>Co-funders</a:t>
            </a:r>
            <a:r>
              <a:rPr lang="en-GB" sz="1200" b="1" dirty="0">
                <a:solidFill>
                  <a:schemeClr val="accent6"/>
                </a:solidFill>
                <a:latin typeface="Century Gothic" pitchFamily="34" charset="0"/>
              </a:rPr>
              <a:t>:</a:t>
            </a:r>
          </a:p>
          <a:p>
            <a:r>
              <a:rPr lang="en-GB" sz="1200" dirty="0">
                <a:latin typeface="Century Gothic" pitchFamily="34" charset="0"/>
              </a:rPr>
              <a:t>European Commission</a:t>
            </a:r>
          </a:p>
          <a:p>
            <a:r>
              <a:rPr lang="en-GB" sz="1200" dirty="0">
                <a:latin typeface="Century Gothic" pitchFamily="34" charset="0"/>
              </a:rPr>
              <a:t>King </a:t>
            </a:r>
            <a:r>
              <a:rPr lang="en-GB" sz="1200" dirty="0" err="1">
                <a:latin typeface="Century Gothic" pitchFamily="34" charset="0"/>
              </a:rPr>
              <a:t>Baudouin</a:t>
            </a:r>
            <a:r>
              <a:rPr lang="en-GB" sz="1200" dirty="0">
                <a:latin typeface="Century Gothic" pitchFamily="34" charset="0"/>
              </a:rPr>
              <a:t> Foundation</a:t>
            </a:r>
          </a:p>
          <a:p>
            <a:r>
              <a:rPr lang="en-GB" sz="1200" dirty="0" err="1">
                <a:latin typeface="Century Gothic" pitchFamily="34" charset="0"/>
              </a:rPr>
              <a:t>Fundação</a:t>
            </a:r>
            <a:r>
              <a:rPr lang="en-GB" sz="1200" dirty="0">
                <a:latin typeface="Century Gothic" pitchFamily="34" charset="0"/>
              </a:rPr>
              <a:t> </a:t>
            </a:r>
            <a:r>
              <a:rPr lang="en-GB" sz="1200" dirty="0" err="1">
                <a:latin typeface="Century Gothic" pitchFamily="34" charset="0"/>
              </a:rPr>
              <a:t>Calouste</a:t>
            </a:r>
            <a:r>
              <a:rPr lang="en-GB" sz="1200" dirty="0">
                <a:latin typeface="Century Gothic" pitchFamily="34" charset="0"/>
              </a:rPr>
              <a:t> </a:t>
            </a:r>
          </a:p>
          <a:p>
            <a:r>
              <a:rPr lang="en-GB" sz="1200" dirty="0" err="1">
                <a:latin typeface="Century Gothic" pitchFamily="34" charset="0"/>
              </a:rPr>
              <a:t>Gulbenkian</a:t>
            </a:r>
            <a:r>
              <a:rPr lang="en-GB" sz="1200" dirty="0">
                <a:latin typeface="Century Gothic" pitchFamily="34" charset="0"/>
              </a:rPr>
              <a:t> Oak Foundation</a:t>
            </a:r>
          </a:p>
        </p:txBody>
      </p:sp>
      <p:sp>
        <p:nvSpPr>
          <p:cNvPr id="10" name="Rectangle 9"/>
          <p:cNvSpPr/>
          <p:nvPr/>
        </p:nvSpPr>
        <p:spPr>
          <a:xfrm>
            <a:off x="4005461" y="5269557"/>
            <a:ext cx="4146935" cy="1615827"/>
          </a:xfrm>
          <a:prstGeom prst="rect">
            <a:avLst/>
          </a:prstGeom>
        </p:spPr>
        <p:txBody>
          <a:bodyPr wrap="square">
            <a:spAutoFit/>
          </a:bodyPr>
          <a:lstStyle/>
          <a:p>
            <a:pPr lvl="0"/>
            <a:r>
              <a:rPr lang="en-GB" sz="1100" b="1" dirty="0">
                <a:solidFill>
                  <a:schemeClr val="accent6"/>
                </a:solidFill>
                <a:latin typeface="Century Gothic" pitchFamily="34" charset="0"/>
              </a:rPr>
              <a:t>Italy</a:t>
            </a:r>
          </a:p>
          <a:p>
            <a:pPr lvl="0"/>
            <a:r>
              <a:rPr lang="en-GB" sz="1100" dirty="0" err="1">
                <a:latin typeface="Century Gothic" pitchFamily="34" charset="0"/>
              </a:rPr>
              <a:t>Fondazione</a:t>
            </a:r>
            <a:r>
              <a:rPr lang="en-GB" sz="1100" dirty="0">
                <a:latin typeface="Century Gothic" pitchFamily="34" charset="0"/>
              </a:rPr>
              <a:t> </a:t>
            </a:r>
            <a:r>
              <a:rPr lang="en-GB" sz="1100" dirty="0" err="1">
                <a:latin typeface="Century Gothic" pitchFamily="34" charset="0"/>
              </a:rPr>
              <a:t>Ismu</a:t>
            </a:r>
            <a:r>
              <a:rPr lang="en-GB" sz="1100" dirty="0">
                <a:latin typeface="Century Gothic" pitchFamily="34" charset="0"/>
              </a:rPr>
              <a:t> – Initiatives and Studies on </a:t>
            </a:r>
            <a:r>
              <a:rPr lang="en-GB" sz="1100" dirty="0" err="1" smtClean="0">
                <a:latin typeface="Century Gothic" pitchFamily="34" charset="0"/>
              </a:rPr>
              <a:t>Multiethnicity</a:t>
            </a:r>
            <a:endParaRPr lang="en-GB" sz="1100" dirty="0">
              <a:latin typeface="Century Gothic" pitchFamily="34" charset="0"/>
            </a:endParaRPr>
          </a:p>
          <a:p>
            <a:pPr lvl="0"/>
            <a:r>
              <a:rPr lang="en-GB" sz="1100" b="1" dirty="0">
                <a:solidFill>
                  <a:schemeClr val="accent6"/>
                </a:solidFill>
                <a:latin typeface="Century Gothic" pitchFamily="34" charset="0"/>
              </a:rPr>
              <a:t>Portugal</a:t>
            </a:r>
          </a:p>
          <a:p>
            <a:pPr lvl="0"/>
            <a:r>
              <a:rPr lang="en-GB" sz="1100" dirty="0">
                <a:latin typeface="Century Gothic" pitchFamily="34" charset="0"/>
              </a:rPr>
              <a:t>High </a:t>
            </a:r>
            <a:r>
              <a:rPr lang="en-GB" sz="1100" dirty="0" smtClean="0">
                <a:latin typeface="Century Gothic" pitchFamily="34" charset="0"/>
              </a:rPr>
              <a:t>Commission </a:t>
            </a:r>
            <a:r>
              <a:rPr lang="en-GB" sz="1100" dirty="0">
                <a:latin typeface="Century Gothic" pitchFamily="34" charset="0"/>
              </a:rPr>
              <a:t>for Immigration and Intercultural Dialogue (ACIDI</a:t>
            </a:r>
            <a:r>
              <a:rPr lang="en-GB" sz="1100" dirty="0" smtClean="0">
                <a:latin typeface="Century Gothic" pitchFamily="34" charset="0"/>
              </a:rPr>
              <a:t>)</a:t>
            </a:r>
            <a:endParaRPr lang="en-GB" sz="1100" dirty="0">
              <a:solidFill>
                <a:schemeClr val="accent6"/>
              </a:solidFill>
              <a:latin typeface="Century Gothic" pitchFamily="34" charset="0"/>
            </a:endParaRPr>
          </a:p>
          <a:p>
            <a:pPr lvl="0"/>
            <a:r>
              <a:rPr lang="en-GB" sz="1100" b="1" dirty="0">
                <a:solidFill>
                  <a:schemeClr val="accent6"/>
                </a:solidFill>
                <a:latin typeface="Century Gothic" pitchFamily="34" charset="0"/>
              </a:rPr>
              <a:t>Spain</a:t>
            </a:r>
          </a:p>
          <a:p>
            <a:pPr lvl="0"/>
            <a:r>
              <a:rPr lang="en-GB" sz="1100" dirty="0">
                <a:latin typeface="Century Gothic" pitchFamily="34" charset="0"/>
              </a:rPr>
              <a:t>University of Leicester</a:t>
            </a:r>
          </a:p>
          <a:p>
            <a:pPr lvl="0"/>
            <a:r>
              <a:rPr lang="en-GB" sz="1100" dirty="0">
                <a:latin typeface="Century Gothic" pitchFamily="34" charset="0"/>
              </a:rPr>
              <a:t>Centro de </a:t>
            </a:r>
            <a:r>
              <a:rPr lang="en-GB" sz="1100" dirty="0" err="1">
                <a:latin typeface="Century Gothic" pitchFamily="34" charset="0"/>
              </a:rPr>
              <a:t>Investigaciones</a:t>
            </a:r>
            <a:r>
              <a:rPr lang="en-GB" sz="1100" dirty="0">
                <a:latin typeface="Century Gothic" pitchFamily="34" charset="0"/>
              </a:rPr>
              <a:t> </a:t>
            </a:r>
            <a:r>
              <a:rPr lang="en-GB" sz="1100" dirty="0" err="1">
                <a:latin typeface="Century Gothic" pitchFamily="34" charset="0"/>
              </a:rPr>
              <a:t>Sociológicas</a:t>
            </a:r>
            <a:r>
              <a:rPr lang="en-GB" sz="1100" dirty="0">
                <a:latin typeface="Century Gothic" pitchFamily="34" charset="0"/>
              </a:rPr>
              <a:t> </a:t>
            </a:r>
            <a:endParaRPr lang="en-GB" sz="1100" dirty="0" smtClean="0">
              <a:latin typeface="Century Gothic" pitchFamily="34" charset="0"/>
            </a:endParaRPr>
          </a:p>
          <a:p>
            <a:pPr lvl="0"/>
            <a:r>
              <a:rPr lang="en-GB" sz="1100" dirty="0" err="1" smtClean="0">
                <a:latin typeface="Century Gothic" pitchFamily="34" charset="0"/>
              </a:rPr>
              <a:t>Fundacion</a:t>
            </a:r>
            <a:r>
              <a:rPr lang="en-GB" sz="1100" dirty="0" smtClean="0">
                <a:latin typeface="Century Gothic" pitchFamily="34" charset="0"/>
              </a:rPr>
              <a:t> </a:t>
            </a:r>
            <a:r>
              <a:rPr lang="en-GB" sz="1100" dirty="0">
                <a:latin typeface="Century Gothic" pitchFamily="34" charset="0"/>
              </a:rPr>
              <a:t>CIDOB </a:t>
            </a:r>
          </a:p>
        </p:txBody>
      </p:sp>
      <p:pic>
        <p:nvPicPr>
          <p:cNvPr id="2051" name="Picture 3" descr="C:\Users\JJ\Documents\5mf\Upload Server\images\kb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2928" y="1376383"/>
            <a:ext cx="2160240" cy="86096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JJ\Documents\Power\Final\MPG.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9589" y="1484784"/>
            <a:ext cx="1964779" cy="68055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7016" y="2393676"/>
            <a:ext cx="1080120" cy="747292"/>
          </a:xfrm>
          <a:prstGeom prst="rect">
            <a:avLst/>
          </a:prstGeom>
        </p:spPr>
      </p:pic>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9974" y="2536110"/>
            <a:ext cx="1238250" cy="542925"/>
          </a:xfrm>
          <a:prstGeom prst="rect">
            <a:avLst/>
          </a:prstGeom>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62142" y="2628836"/>
            <a:ext cx="1238250" cy="390525"/>
          </a:xfrm>
          <a:prstGeom prst="rect">
            <a:avLst/>
          </a:prstGeom>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8129" y="3339002"/>
            <a:ext cx="1588529" cy="378030"/>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90189" y="3914224"/>
            <a:ext cx="1358083" cy="251497"/>
          </a:xfrm>
          <a:prstGeom prst="rect">
            <a:avLst/>
          </a:prstGeom>
        </p:spPr>
      </p:pic>
      <p:pic>
        <p:nvPicPr>
          <p:cNvPr id="31" name="Picture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9592" y="3914224"/>
            <a:ext cx="787021" cy="489339"/>
          </a:xfrm>
          <a:prstGeom prst="rect">
            <a:avLst/>
          </a:prstGeom>
        </p:spPr>
      </p:pic>
      <p:pic>
        <p:nvPicPr>
          <p:cNvPr id="32" name="Picture 3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24036" y="4406617"/>
            <a:ext cx="1570066" cy="415337"/>
          </a:xfrm>
          <a:prstGeom prst="rect">
            <a:avLst/>
          </a:prstGeom>
        </p:spPr>
      </p:pic>
      <p:pic>
        <p:nvPicPr>
          <p:cNvPr id="33" name="Picture 3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02103" y="4994344"/>
            <a:ext cx="2433478" cy="320777"/>
          </a:xfrm>
          <a:prstGeom prst="rect">
            <a:avLst/>
          </a:prstGeom>
        </p:spPr>
      </p:pic>
      <p:pic>
        <p:nvPicPr>
          <p:cNvPr id="34" name="Picture 3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50881" y="4955640"/>
            <a:ext cx="1142222" cy="299284"/>
          </a:xfrm>
          <a:prstGeom prst="rect">
            <a:avLst/>
          </a:prstGeom>
        </p:spPr>
      </p:pic>
      <p:pic>
        <p:nvPicPr>
          <p:cNvPr id="35" name="Picture 3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5187" y="5409384"/>
            <a:ext cx="1199567" cy="574261"/>
          </a:xfrm>
          <a:prstGeom prst="rect">
            <a:avLst/>
          </a:prstGeom>
        </p:spPr>
      </p:pic>
      <p:pic>
        <p:nvPicPr>
          <p:cNvPr id="2053" name="Picture 5" descr="C:\Users\JJ\Documents\Power\Final\ACidi2.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09596" y="5517974"/>
            <a:ext cx="703126" cy="658483"/>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25948" y="6176457"/>
            <a:ext cx="792088" cy="298556"/>
          </a:xfrm>
          <a:prstGeom prst="rect">
            <a:avLst/>
          </a:prstGeom>
        </p:spPr>
      </p:pic>
      <p:pic>
        <p:nvPicPr>
          <p:cNvPr id="39" name="Picture 3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374978" y="6251159"/>
            <a:ext cx="1190296" cy="412025"/>
          </a:xfrm>
          <a:prstGeom prst="rect">
            <a:avLst/>
          </a:prstGeom>
        </p:spPr>
      </p:pic>
      <p:pic>
        <p:nvPicPr>
          <p:cNvPr id="40" name="Picture 3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280429" y="6231294"/>
            <a:ext cx="955664" cy="294050"/>
          </a:xfrm>
          <a:prstGeom prst="rect">
            <a:avLst/>
          </a:prstGeom>
        </p:spPr>
      </p:pic>
      <p:pic>
        <p:nvPicPr>
          <p:cNvPr id="42" name="Picture 2" descr="C:\Users\JJ\Pictures\5MF comms\LOGO12.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997880" y="6475014"/>
            <a:ext cx="1000863" cy="326014"/>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8039204" y="6238498"/>
            <a:ext cx="1103187" cy="215444"/>
          </a:xfrm>
          <a:prstGeom prst="rect">
            <a:avLst/>
          </a:prstGeom>
          <a:noFill/>
        </p:spPr>
        <p:txBody>
          <a:bodyPr wrap="none" rtlCol="0">
            <a:spAutoFit/>
          </a:bodyPr>
          <a:lstStyle/>
          <a:p>
            <a:r>
              <a:rPr lang="en-GB" sz="800" b="1" i="1" u="sng" dirty="0" smtClean="0"/>
              <a:t>Branding and Design:</a:t>
            </a:r>
            <a:endParaRPr lang="en-GB" sz="800" b="1" i="1" u="sng" dirty="0"/>
          </a:p>
        </p:txBody>
      </p:sp>
    </p:spTree>
    <p:extLst>
      <p:ext uri="{BB962C8B-B14F-4D97-AF65-F5344CB8AC3E}">
        <p14:creationId xmlns:p14="http://schemas.microsoft.com/office/powerpoint/2010/main" val="28526595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2000"/>
                                        <p:tgtEl>
                                          <p:spTgt spid="2051"/>
                                        </p:tgtEl>
                                      </p:cBhvr>
                                    </p:animEffect>
                                    <p:anim calcmode="lin" valueType="num">
                                      <p:cBhvr>
                                        <p:cTn id="8" dur="2000" fill="hold"/>
                                        <p:tgtEl>
                                          <p:spTgt spid="2051"/>
                                        </p:tgtEl>
                                        <p:attrNameLst>
                                          <p:attrName>ppt_w</p:attrName>
                                        </p:attrNameLst>
                                      </p:cBhvr>
                                      <p:tavLst>
                                        <p:tav tm="0" fmla="#ppt_w*sin(2.5*pi*$)">
                                          <p:val>
                                            <p:fltVal val="0"/>
                                          </p:val>
                                        </p:tav>
                                        <p:tav tm="100000">
                                          <p:val>
                                            <p:fltVal val="1"/>
                                          </p:val>
                                        </p:tav>
                                      </p:tavLst>
                                    </p:anim>
                                    <p:anim calcmode="lin" valueType="num">
                                      <p:cBhvr>
                                        <p:cTn id="9" dur="2000" fill="hold"/>
                                        <p:tgtEl>
                                          <p:spTgt spid="2051"/>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2000"/>
                                        <p:tgtEl>
                                          <p:spTgt spid="2052"/>
                                        </p:tgtEl>
                                      </p:cBhvr>
                                    </p:animEffect>
                                    <p:anim calcmode="lin" valueType="num">
                                      <p:cBhvr>
                                        <p:cTn id="13" dur="2000" fill="hold"/>
                                        <p:tgtEl>
                                          <p:spTgt spid="2052"/>
                                        </p:tgtEl>
                                        <p:attrNameLst>
                                          <p:attrName>ppt_w</p:attrName>
                                        </p:attrNameLst>
                                      </p:cBhvr>
                                      <p:tavLst>
                                        <p:tav tm="0" fmla="#ppt_w*sin(2.5*pi*$)">
                                          <p:val>
                                            <p:fltVal val="0"/>
                                          </p:val>
                                        </p:tav>
                                        <p:tav tm="100000">
                                          <p:val>
                                            <p:fltVal val="1"/>
                                          </p:val>
                                        </p:tav>
                                      </p:tavLst>
                                    </p:anim>
                                    <p:anim calcmode="lin" valueType="num">
                                      <p:cBhvr>
                                        <p:cTn id="14" dur="2000" fill="hold"/>
                                        <p:tgtEl>
                                          <p:spTgt spid="20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JJ\Downloads\final_2_mayo_2012\final_2_mayo_2012\images\home_employment_ro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7" y="1328400"/>
            <a:ext cx="1486800" cy="47648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J\Downloads\final_2_mayo_2012\final_2_mayo_2012\images\home_education_ro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5006" y="1328400"/>
            <a:ext cx="1486800" cy="47648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J\Downloads\final_2_mayo_2012\final_2_mayo_2012\images\home_political_ro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0482" y="1328400"/>
            <a:ext cx="1486800" cy="47648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JJ\Downloads\final_2_mayo_2012\final_2_mayo_2012\images\home_family_ro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2650" y="1328400"/>
            <a:ext cx="1486800" cy="476489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J\Downloads\final_2_mayo_2012\final_2_mayo_2012\images\home_residence_ro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4818" y="1328400"/>
            <a:ext cx="1486800" cy="476489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JJ\Downloads\final_2_mayo_2012\final_2_mayo_2012\images\home_citizenship_rol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41906" y="1328400"/>
            <a:ext cx="1602094" cy="476489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16753" y="3714629"/>
            <a:ext cx="461665" cy="1441998"/>
          </a:xfrm>
          <a:prstGeom prst="rect">
            <a:avLst/>
          </a:prstGeom>
        </p:spPr>
        <p:txBody>
          <a:bodyPr vert="vert270" wrap="none">
            <a:spAutoFit/>
          </a:bodyPr>
          <a:lstStyle/>
          <a:p>
            <a:r>
              <a:rPr lang="en-GB" dirty="0" smtClean="0">
                <a:solidFill>
                  <a:schemeClr val="bg1"/>
                </a:solidFill>
              </a:rPr>
              <a:t>EMPLOYMENT</a:t>
            </a:r>
            <a:endParaRPr lang="en-GB" dirty="0">
              <a:solidFill>
                <a:schemeClr val="bg1"/>
              </a:solidFill>
            </a:endParaRPr>
          </a:p>
        </p:txBody>
      </p:sp>
      <p:sp>
        <p:nvSpPr>
          <p:cNvPr id="16" name="Rectangle 15"/>
          <p:cNvSpPr/>
          <p:nvPr/>
        </p:nvSpPr>
        <p:spPr>
          <a:xfrm>
            <a:off x="2027573" y="3838137"/>
            <a:ext cx="461665" cy="1253548"/>
          </a:xfrm>
          <a:prstGeom prst="rect">
            <a:avLst/>
          </a:prstGeom>
        </p:spPr>
        <p:txBody>
          <a:bodyPr vert="vert270" wrap="none">
            <a:spAutoFit/>
          </a:bodyPr>
          <a:lstStyle/>
          <a:p>
            <a:r>
              <a:rPr lang="en-GB" smtClean="0">
                <a:solidFill>
                  <a:schemeClr val="bg1"/>
                </a:solidFill>
              </a:rPr>
              <a:t>LANGUAGES</a:t>
            </a:r>
            <a:endParaRPr lang="en-GB" dirty="0">
              <a:solidFill>
                <a:schemeClr val="bg1"/>
              </a:solidFill>
            </a:endParaRPr>
          </a:p>
        </p:txBody>
      </p:sp>
      <p:sp>
        <p:nvSpPr>
          <p:cNvPr id="17" name="Rectangle 16"/>
          <p:cNvSpPr/>
          <p:nvPr/>
        </p:nvSpPr>
        <p:spPr>
          <a:xfrm>
            <a:off x="3394550" y="3441713"/>
            <a:ext cx="738664" cy="2067233"/>
          </a:xfrm>
          <a:prstGeom prst="rect">
            <a:avLst/>
          </a:prstGeom>
        </p:spPr>
        <p:txBody>
          <a:bodyPr vert="vert270" wrap="none">
            <a:spAutoFit/>
          </a:bodyPr>
          <a:lstStyle/>
          <a:p>
            <a:r>
              <a:rPr lang="en-GB" dirty="0" smtClean="0">
                <a:solidFill>
                  <a:schemeClr val="bg1"/>
                </a:solidFill>
              </a:rPr>
              <a:t>CIVIC AND POLITICAL</a:t>
            </a:r>
          </a:p>
          <a:p>
            <a:r>
              <a:rPr lang="en-GB" dirty="0" smtClean="0">
                <a:solidFill>
                  <a:schemeClr val="bg1"/>
                </a:solidFill>
              </a:rPr>
              <a:t> PARTICIPATION</a:t>
            </a:r>
            <a:endParaRPr lang="en-GB" dirty="0">
              <a:solidFill>
                <a:schemeClr val="bg1"/>
              </a:solidFill>
            </a:endParaRPr>
          </a:p>
        </p:txBody>
      </p:sp>
      <p:sp>
        <p:nvSpPr>
          <p:cNvPr id="18" name="Rectangle 17"/>
          <p:cNvSpPr/>
          <p:nvPr/>
        </p:nvSpPr>
        <p:spPr>
          <a:xfrm>
            <a:off x="5045216" y="3580618"/>
            <a:ext cx="461665" cy="1710020"/>
          </a:xfrm>
          <a:prstGeom prst="rect">
            <a:avLst/>
          </a:prstGeom>
        </p:spPr>
        <p:txBody>
          <a:bodyPr vert="vert270" wrap="none">
            <a:spAutoFit/>
          </a:bodyPr>
          <a:lstStyle/>
          <a:p>
            <a:r>
              <a:rPr lang="en-GB" dirty="0" smtClean="0">
                <a:solidFill>
                  <a:schemeClr val="bg1"/>
                </a:solidFill>
              </a:rPr>
              <a:t>FAMILY REUNION</a:t>
            </a:r>
            <a:endParaRPr lang="en-GB" dirty="0">
              <a:solidFill>
                <a:schemeClr val="bg1"/>
              </a:solidFill>
            </a:endParaRPr>
          </a:p>
        </p:txBody>
      </p:sp>
      <p:sp>
        <p:nvSpPr>
          <p:cNvPr id="19" name="Rectangle 18"/>
          <p:cNvSpPr/>
          <p:nvPr/>
        </p:nvSpPr>
        <p:spPr>
          <a:xfrm>
            <a:off x="6557385" y="3441712"/>
            <a:ext cx="461665" cy="2446247"/>
          </a:xfrm>
          <a:prstGeom prst="rect">
            <a:avLst/>
          </a:prstGeom>
        </p:spPr>
        <p:txBody>
          <a:bodyPr vert="vert270" wrap="none">
            <a:spAutoFit/>
          </a:bodyPr>
          <a:lstStyle/>
          <a:p>
            <a:r>
              <a:rPr lang="en-GB" dirty="0" smtClean="0">
                <a:solidFill>
                  <a:schemeClr val="bg1"/>
                </a:solidFill>
              </a:rPr>
              <a:t>LONG - TERM RESIDENCE</a:t>
            </a:r>
            <a:endParaRPr lang="en-GB" dirty="0">
              <a:solidFill>
                <a:schemeClr val="bg1"/>
              </a:solidFill>
            </a:endParaRPr>
          </a:p>
        </p:txBody>
      </p:sp>
      <p:sp>
        <p:nvSpPr>
          <p:cNvPr id="20" name="Rectangle 19"/>
          <p:cNvSpPr/>
          <p:nvPr/>
        </p:nvSpPr>
        <p:spPr>
          <a:xfrm>
            <a:off x="8086191" y="3816387"/>
            <a:ext cx="461665" cy="1238481"/>
          </a:xfrm>
          <a:prstGeom prst="rect">
            <a:avLst/>
          </a:prstGeom>
        </p:spPr>
        <p:txBody>
          <a:bodyPr vert="vert270" wrap="none">
            <a:spAutoFit/>
          </a:bodyPr>
          <a:lstStyle/>
          <a:p>
            <a:r>
              <a:rPr lang="en-GB" dirty="0" smtClean="0">
                <a:solidFill>
                  <a:schemeClr val="bg1"/>
                </a:solidFill>
              </a:rPr>
              <a:t>CITIZENSHIP</a:t>
            </a:r>
            <a:endParaRPr lang="en-GB" dirty="0">
              <a:solidFill>
                <a:schemeClr val="bg1"/>
              </a:solidFill>
            </a:endParaRPr>
          </a:p>
        </p:txBody>
      </p:sp>
    </p:spTree>
    <p:extLst>
      <p:ext uri="{BB962C8B-B14F-4D97-AF65-F5344CB8AC3E}">
        <p14:creationId xmlns:p14="http://schemas.microsoft.com/office/powerpoint/2010/main" val="15161622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par>
                                <p:cTn id="9" presetID="45" presetClass="entr" presetSubtype="0" fill="hold" nodeType="withEffect">
                                  <p:stCondLst>
                                    <p:cond delay="100"/>
                                  </p:stCondLst>
                                  <p:childTnLst>
                                    <p:set>
                                      <p:cBhvr>
                                        <p:cTn id="10" dur="1" fill="hold">
                                          <p:stCondLst>
                                            <p:cond delay="0"/>
                                          </p:stCondLst>
                                        </p:cTn>
                                        <p:tgtEl>
                                          <p:spTgt spid="1028"/>
                                        </p:tgtEl>
                                        <p:attrNameLst>
                                          <p:attrName>style.visibility</p:attrName>
                                        </p:attrNameLst>
                                      </p:cBhvr>
                                      <p:to>
                                        <p:strVal val="visible"/>
                                      </p:to>
                                    </p:set>
                                    <p:animEffect transition="in" filter="fade">
                                      <p:cBhvr>
                                        <p:cTn id="11" dur="2000"/>
                                        <p:tgtEl>
                                          <p:spTgt spid="1028"/>
                                        </p:tgtEl>
                                      </p:cBhvr>
                                    </p:animEffect>
                                    <p:anim calcmode="lin" valueType="num">
                                      <p:cBhvr>
                                        <p:cTn id="12" dur="2000" fill="hold"/>
                                        <p:tgtEl>
                                          <p:spTgt spid="1028"/>
                                        </p:tgtEl>
                                        <p:attrNameLst>
                                          <p:attrName>ppt_w</p:attrName>
                                        </p:attrNameLst>
                                      </p:cBhvr>
                                      <p:tavLst>
                                        <p:tav tm="0" fmla="#ppt_w*sin(2.5*pi*$)">
                                          <p:val>
                                            <p:fltVal val="0"/>
                                          </p:val>
                                        </p:tav>
                                        <p:tav tm="100000">
                                          <p:val>
                                            <p:fltVal val="1"/>
                                          </p:val>
                                        </p:tav>
                                      </p:tavLst>
                                    </p:anim>
                                    <p:anim calcmode="lin" valueType="num">
                                      <p:cBhvr>
                                        <p:cTn id="13" dur="2000" fill="hold"/>
                                        <p:tgtEl>
                                          <p:spTgt spid="1028"/>
                                        </p:tgtEl>
                                        <p:attrNameLst>
                                          <p:attrName>ppt_h</p:attrName>
                                        </p:attrNameLst>
                                      </p:cBhvr>
                                      <p:tavLst>
                                        <p:tav tm="0">
                                          <p:val>
                                            <p:strVal val="#ppt_h"/>
                                          </p:val>
                                        </p:tav>
                                        <p:tav tm="100000">
                                          <p:val>
                                            <p:strVal val="#ppt_h"/>
                                          </p:val>
                                        </p:tav>
                                      </p:tavLst>
                                    </p:anim>
                                  </p:childTnLst>
                                </p:cTn>
                              </p:par>
                              <p:par>
                                <p:cTn id="14" presetID="42" presetClass="entr" presetSubtype="0" fill="hold" nodeType="withEffect">
                                  <p:stCondLst>
                                    <p:cond delay="0"/>
                                  </p:stCondLst>
                                  <p:childTnLst>
                                    <p:set>
                                      <p:cBhvr>
                                        <p:cTn id="15" dur="1" fill="hold">
                                          <p:stCondLst>
                                            <p:cond delay="0"/>
                                          </p:stCondLst>
                                        </p:cTn>
                                        <p:tgtEl>
                                          <p:spTgt spid="1029"/>
                                        </p:tgtEl>
                                        <p:attrNameLst>
                                          <p:attrName>style.visibility</p:attrName>
                                        </p:attrNameLst>
                                      </p:cBhvr>
                                      <p:to>
                                        <p:strVal val="visible"/>
                                      </p:to>
                                    </p:set>
                                    <p:animEffect transition="in" filter="fade">
                                      <p:cBhvr>
                                        <p:cTn id="16" dur="1000"/>
                                        <p:tgtEl>
                                          <p:spTgt spid="1029"/>
                                        </p:tgtEl>
                                      </p:cBhvr>
                                    </p:animEffect>
                                    <p:anim calcmode="lin" valueType="num">
                                      <p:cBhvr>
                                        <p:cTn id="17" dur="1000" fill="hold"/>
                                        <p:tgtEl>
                                          <p:spTgt spid="1029"/>
                                        </p:tgtEl>
                                        <p:attrNameLst>
                                          <p:attrName>ppt_x</p:attrName>
                                        </p:attrNameLst>
                                      </p:cBhvr>
                                      <p:tavLst>
                                        <p:tav tm="0">
                                          <p:val>
                                            <p:strVal val="#ppt_x"/>
                                          </p:val>
                                        </p:tav>
                                        <p:tav tm="100000">
                                          <p:val>
                                            <p:strVal val="#ppt_x"/>
                                          </p:val>
                                        </p:tav>
                                      </p:tavLst>
                                    </p:anim>
                                    <p:anim calcmode="lin" valueType="num">
                                      <p:cBhvr>
                                        <p:cTn id="18" dur="1000" fill="hold"/>
                                        <p:tgtEl>
                                          <p:spTgt spid="1029"/>
                                        </p:tgtEl>
                                        <p:attrNameLst>
                                          <p:attrName>ppt_y</p:attrName>
                                        </p:attrNameLst>
                                      </p:cBhvr>
                                      <p:tavLst>
                                        <p:tav tm="0">
                                          <p:val>
                                            <p:strVal val="#ppt_y+.1"/>
                                          </p:val>
                                        </p:tav>
                                        <p:tav tm="100000">
                                          <p:val>
                                            <p:strVal val="#ppt_y"/>
                                          </p:val>
                                        </p:tav>
                                      </p:tavLst>
                                    </p:anim>
                                  </p:childTnLst>
                                </p:cTn>
                              </p:par>
                              <p:par>
                                <p:cTn id="19" presetID="31" presetClass="entr" presetSubtype="0" fill="hold" nodeType="with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1000" fill="hold"/>
                                        <p:tgtEl>
                                          <p:spTgt spid="1030"/>
                                        </p:tgtEl>
                                        <p:attrNameLst>
                                          <p:attrName>ppt_w</p:attrName>
                                        </p:attrNameLst>
                                      </p:cBhvr>
                                      <p:tavLst>
                                        <p:tav tm="0">
                                          <p:val>
                                            <p:fltVal val="0"/>
                                          </p:val>
                                        </p:tav>
                                        <p:tav tm="100000">
                                          <p:val>
                                            <p:strVal val="#ppt_w"/>
                                          </p:val>
                                        </p:tav>
                                      </p:tavLst>
                                    </p:anim>
                                    <p:anim calcmode="lin" valueType="num">
                                      <p:cBhvr>
                                        <p:cTn id="22" dur="1000" fill="hold"/>
                                        <p:tgtEl>
                                          <p:spTgt spid="1030"/>
                                        </p:tgtEl>
                                        <p:attrNameLst>
                                          <p:attrName>ppt_h</p:attrName>
                                        </p:attrNameLst>
                                      </p:cBhvr>
                                      <p:tavLst>
                                        <p:tav tm="0">
                                          <p:val>
                                            <p:fltVal val="0"/>
                                          </p:val>
                                        </p:tav>
                                        <p:tav tm="100000">
                                          <p:val>
                                            <p:strVal val="#ppt_h"/>
                                          </p:val>
                                        </p:tav>
                                      </p:tavLst>
                                    </p:anim>
                                    <p:anim calcmode="lin" valueType="num">
                                      <p:cBhvr>
                                        <p:cTn id="23" dur="1000" fill="hold"/>
                                        <p:tgtEl>
                                          <p:spTgt spid="1030"/>
                                        </p:tgtEl>
                                        <p:attrNameLst>
                                          <p:attrName>style.rotation</p:attrName>
                                        </p:attrNameLst>
                                      </p:cBhvr>
                                      <p:tavLst>
                                        <p:tav tm="0">
                                          <p:val>
                                            <p:fltVal val="90"/>
                                          </p:val>
                                        </p:tav>
                                        <p:tav tm="100000">
                                          <p:val>
                                            <p:fltVal val="0"/>
                                          </p:val>
                                        </p:tav>
                                      </p:tavLst>
                                    </p:anim>
                                    <p:animEffect transition="in" filter="fade">
                                      <p:cBhvr>
                                        <p:cTn id="24" dur="1000"/>
                                        <p:tgtEl>
                                          <p:spTgt spid="1030"/>
                                        </p:tgtEl>
                                      </p:cBhvr>
                                    </p:animEffect>
                                  </p:childTnLst>
                                </p:cTn>
                              </p:par>
                              <p:par>
                                <p:cTn id="25" presetID="53" presetClass="entr" presetSubtype="16" fill="hold" nodeType="withEffect">
                                  <p:stCondLst>
                                    <p:cond delay="0"/>
                                  </p:stCondLst>
                                  <p:childTnLst>
                                    <p:set>
                                      <p:cBhvr>
                                        <p:cTn id="26" dur="1" fill="hold">
                                          <p:stCondLst>
                                            <p:cond delay="0"/>
                                          </p:stCondLst>
                                        </p:cTn>
                                        <p:tgtEl>
                                          <p:spTgt spid="1031"/>
                                        </p:tgtEl>
                                        <p:attrNameLst>
                                          <p:attrName>style.visibility</p:attrName>
                                        </p:attrNameLst>
                                      </p:cBhvr>
                                      <p:to>
                                        <p:strVal val="visible"/>
                                      </p:to>
                                    </p:set>
                                    <p:anim calcmode="lin" valueType="num">
                                      <p:cBhvr>
                                        <p:cTn id="27" dur="500" fill="hold"/>
                                        <p:tgtEl>
                                          <p:spTgt spid="1031"/>
                                        </p:tgtEl>
                                        <p:attrNameLst>
                                          <p:attrName>ppt_w</p:attrName>
                                        </p:attrNameLst>
                                      </p:cBhvr>
                                      <p:tavLst>
                                        <p:tav tm="0">
                                          <p:val>
                                            <p:fltVal val="0"/>
                                          </p:val>
                                        </p:tav>
                                        <p:tav tm="100000">
                                          <p:val>
                                            <p:strVal val="#ppt_w"/>
                                          </p:val>
                                        </p:tav>
                                      </p:tavLst>
                                    </p:anim>
                                    <p:anim calcmode="lin" valueType="num">
                                      <p:cBhvr>
                                        <p:cTn id="28" dur="500" fill="hold"/>
                                        <p:tgtEl>
                                          <p:spTgt spid="1031"/>
                                        </p:tgtEl>
                                        <p:attrNameLst>
                                          <p:attrName>ppt_h</p:attrName>
                                        </p:attrNameLst>
                                      </p:cBhvr>
                                      <p:tavLst>
                                        <p:tav tm="0">
                                          <p:val>
                                            <p:fltVal val="0"/>
                                          </p:val>
                                        </p:tav>
                                        <p:tav tm="100000">
                                          <p:val>
                                            <p:strVal val="#ppt_h"/>
                                          </p:val>
                                        </p:tav>
                                      </p:tavLst>
                                    </p:anim>
                                    <p:animEffect transition="in" filter="fade">
                                      <p:cBhvr>
                                        <p:cTn id="29" dur="500"/>
                                        <p:tgtEl>
                                          <p:spTgt spid="1031"/>
                                        </p:tgtEl>
                                      </p:cBhvr>
                                    </p:animEffect>
                                  </p:childTnLst>
                                </p:cTn>
                              </p:par>
                              <p:par>
                                <p:cTn id="30" presetID="2" presetClass="entr" presetSubtype="4" fill="hold" nodeType="withEffect">
                                  <p:stCondLst>
                                    <p:cond delay="0"/>
                                  </p:stCondLst>
                                  <p:childTnLst>
                                    <p:set>
                                      <p:cBhvr>
                                        <p:cTn id="31" dur="1" fill="hold">
                                          <p:stCondLst>
                                            <p:cond delay="0"/>
                                          </p:stCondLst>
                                        </p:cTn>
                                        <p:tgtEl>
                                          <p:spTgt spid="1032"/>
                                        </p:tgtEl>
                                        <p:attrNameLst>
                                          <p:attrName>style.visibility</p:attrName>
                                        </p:attrNameLst>
                                      </p:cBhvr>
                                      <p:to>
                                        <p:strVal val="visible"/>
                                      </p:to>
                                    </p:set>
                                    <p:anim calcmode="lin" valueType="num">
                                      <p:cBhvr additive="base">
                                        <p:cTn id="32" dur="500" fill="hold"/>
                                        <p:tgtEl>
                                          <p:spTgt spid="1032"/>
                                        </p:tgtEl>
                                        <p:attrNameLst>
                                          <p:attrName>ppt_x</p:attrName>
                                        </p:attrNameLst>
                                      </p:cBhvr>
                                      <p:tavLst>
                                        <p:tav tm="0">
                                          <p:val>
                                            <p:strVal val="#ppt_x"/>
                                          </p:val>
                                        </p:tav>
                                        <p:tav tm="100000">
                                          <p:val>
                                            <p:strVal val="#ppt_x"/>
                                          </p:val>
                                        </p:tav>
                                      </p:tavLst>
                                    </p:anim>
                                    <p:anim calcmode="lin" valueType="num">
                                      <p:cBhvr additive="base">
                                        <p:cTn id="33"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9992" y="323945"/>
            <a:ext cx="3672408" cy="584775"/>
          </a:xfrm>
          <a:prstGeom prst="rect">
            <a:avLst/>
          </a:prstGeom>
        </p:spPr>
        <p:txBody>
          <a:bodyPr wrap="square">
            <a:spAutoFit/>
          </a:bodyPr>
          <a:lstStyle/>
          <a:p>
            <a:r>
              <a:rPr lang="en-GB" sz="3200" dirty="0" smtClean="0">
                <a:solidFill>
                  <a:schemeClr val="bg1"/>
                </a:solidFill>
                <a:latin typeface="Century Gothic" pitchFamily="34" charset="0"/>
              </a:rPr>
              <a:t>FAMILY REUNION</a:t>
            </a:r>
            <a:endParaRPr lang="en-GB" sz="3200" dirty="0">
              <a:solidFill>
                <a:schemeClr val="bg1"/>
              </a:solidFill>
              <a:latin typeface="Century Gothic" pitchFamily="34" charset="0"/>
            </a:endParaRPr>
          </a:p>
        </p:txBody>
      </p:sp>
      <p:pic>
        <p:nvPicPr>
          <p:cNvPr id="2051" name="Picture 3" descr="C:\Users\JJ\Downloads\final_2_mayo_2012\final_2_mayo_2012\images\capitulos_infograhpics_ro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0768"/>
            <a:ext cx="1230429" cy="47525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4381" y="3642013"/>
            <a:ext cx="461665" cy="1393971"/>
          </a:xfrm>
          <a:prstGeom prst="rect">
            <a:avLst/>
          </a:prstGeom>
        </p:spPr>
        <p:txBody>
          <a:bodyPr vert="vert270" wrap="none">
            <a:spAutoFit/>
          </a:bodyPr>
          <a:lstStyle/>
          <a:p>
            <a:r>
              <a:rPr lang="en-GB" dirty="0" smtClean="0">
                <a:solidFill>
                  <a:schemeClr val="bg1"/>
                </a:solidFill>
                <a:latin typeface="Century Gothic" pitchFamily="34" charset="0"/>
              </a:rPr>
              <a:t>HIGHLIGHTS</a:t>
            </a:r>
            <a:endParaRPr lang="en-GB" dirty="0">
              <a:solidFill>
                <a:schemeClr val="bg1"/>
              </a:solidFill>
              <a:latin typeface="Century Gothic" pitchFamily="34" charset="0"/>
            </a:endParaRPr>
          </a:p>
        </p:txBody>
      </p:sp>
      <p:sp>
        <p:nvSpPr>
          <p:cNvPr id="4" name="Rectangle 3"/>
          <p:cNvSpPr/>
          <p:nvPr/>
        </p:nvSpPr>
        <p:spPr>
          <a:xfrm>
            <a:off x="1259632" y="1424965"/>
            <a:ext cx="7741063" cy="4524315"/>
          </a:xfrm>
          <a:prstGeom prst="rect">
            <a:avLst/>
          </a:prstGeom>
        </p:spPr>
        <p:txBody>
          <a:bodyPr wrap="square">
            <a:spAutoFit/>
          </a:bodyPr>
          <a:lstStyle/>
          <a:p>
            <a:pPr marL="342900" indent="-342900">
              <a:buFont typeface="Wingdings" pitchFamily="2" charset="2"/>
              <a:buChar char="Ø"/>
            </a:pPr>
            <a:r>
              <a:rPr lang="en-GB" sz="1600" dirty="0" smtClean="0">
                <a:solidFill>
                  <a:schemeClr val="bg1"/>
                </a:solidFill>
                <a:latin typeface="Century Gothic" pitchFamily="34" charset="0"/>
              </a:rPr>
              <a:t>How many people live in your household?</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What’s your marital status? / What’s the nationality of your spouse?</a:t>
            </a:r>
          </a:p>
          <a:p>
            <a:pPr marL="342900" indent="-342900">
              <a:buFont typeface="Wingdings" pitchFamily="2" charset="2"/>
              <a:buChar char="Ø"/>
            </a:pPr>
            <a:endParaRPr lang="en-GB" sz="1600" dirty="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Since you moved here, have you ever had a partner or child living outside the country?</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Have you ever applied for family reunion? / When did you apply?</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What happened to your application?</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What problems did you have applying?</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How has reuniting with your family helped you personally?</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Would you like to apply for family reunion? Why not?</a:t>
            </a:r>
          </a:p>
          <a:p>
            <a:pPr marL="342900" indent="-342900">
              <a:buFont typeface="Wingdings" pitchFamily="2" charset="2"/>
              <a:buChar char="Ø"/>
            </a:pPr>
            <a:endParaRPr lang="en-GB" sz="1600" dirty="0" smtClean="0">
              <a:solidFill>
                <a:schemeClr val="bg1"/>
              </a:solidFill>
              <a:latin typeface="Century Gothic" pitchFamily="34" charset="0"/>
            </a:endParaRPr>
          </a:p>
          <a:p>
            <a:pPr marL="342900" indent="-342900">
              <a:buFont typeface="Wingdings" pitchFamily="2" charset="2"/>
              <a:buChar char="Ø"/>
            </a:pPr>
            <a:r>
              <a:rPr lang="en-GB" sz="1600" dirty="0" smtClean="0">
                <a:solidFill>
                  <a:schemeClr val="bg1"/>
                </a:solidFill>
                <a:latin typeface="Century Gothic" pitchFamily="34" charset="0"/>
              </a:rPr>
              <a:t>How might reuniting with your family help you   personally?</a:t>
            </a:r>
            <a:endParaRPr lang="en-GB" sz="1600" dirty="0">
              <a:solidFill>
                <a:schemeClr val="bg1"/>
              </a:solidFill>
              <a:latin typeface="Century Gothic" pitchFamily="34" charset="0"/>
            </a:endParaRPr>
          </a:p>
        </p:txBody>
      </p:sp>
      <p:pic>
        <p:nvPicPr>
          <p:cNvPr id="13314" name="Picture 2" descr="C:\Users\JJ\Downloads\final_2_mayo_2012\final_2_mayo_2012\images\indicadores_capitulo__fami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8195" y="248961"/>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3229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7132" y="1484784"/>
            <a:ext cx="7217196" cy="369332"/>
          </a:xfrm>
          <a:prstGeom prst="rect">
            <a:avLst/>
          </a:prstGeom>
        </p:spPr>
        <p:txBody>
          <a:bodyPr wrap="square">
            <a:spAutoFit/>
          </a:bodyPr>
          <a:lstStyle/>
          <a:p>
            <a:r>
              <a:rPr lang="en-GB" dirty="0" smtClean="0">
                <a:solidFill>
                  <a:schemeClr val="bg1"/>
                </a:solidFill>
                <a:latin typeface="Century Gothic" pitchFamily="34" charset="0"/>
              </a:rPr>
              <a:t>HAVE YOU REUNITED WITH YOUR PARTNER?</a:t>
            </a:r>
          </a:p>
        </p:txBody>
      </p:sp>
      <p:sp>
        <p:nvSpPr>
          <p:cNvPr id="8" name="Rectangle 7"/>
          <p:cNvSpPr/>
          <p:nvPr/>
        </p:nvSpPr>
        <p:spPr>
          <a:xfrm>
            <a:off x="2877361" y="2564904"/>
            <a:ext cx="5526360" cy="923330"/>
          </a:xfrm>
          <a:prstGeom prst="rect">
            <a:avLst/>
          </a:prstGeom>
        </p:spPr>
        <p:txBody>
          <a:bodyPr wrap="square">
            <a:spAutoFit/>
          </a:bodyPr>
          <a:lstStyle/>
          <a:p>
            <a:pPr marL="285750" indent="-285750">
              <a:buFont typeface="Wingdings" pitchFamily="2" charset="2"/>
              <a:buChar char="ü"/>
            </a:pPr>
            <a:r>
              <a:rPr lang="en-GB" dirty="0" smtClean="0">
                <a:solidFill>
                  <a:schemeClr val="bg1"/>
                </a:solidFill>
                <a:latin typeface="Century Gothic" pitchFamily="34" charset="0"/>
              </a:rPr>
              <a:t>Today, most first-generation immigrants surveyed in the 15 cities do not currently need to reunite with a partner or children. </a:t>
            </a:r>
            <a:endParaRPr lang="en-GB" dirty="0">
              <a:solidFill>
                <a:schemeClr val="bg1"/>
              </a:solidFill>
              <a:latin typeface="Century Gothic" pitchFamily="34" charset="0"/>
            </a:endParaRPr>
          </a:p>
        </p:txBody>
      </p:sp>
      <p:sp>
        <p:nvSpPr>
          <p:cNvPr id="16" name="Rectangle 15"/>
          <p:cNvSpPr/>
          <p:nvPr/>
        </p:nvSpPr>
        <p:spPr>
          <a:xfrm>
            <a:off x="4427984" y="197372"/>
            <a:ext cx="3496470" cy="1077218"/>
          </a:xfrm>
          <a:prstGeom prst="rect">
            <a:avLst/>
          </a:prstGeom>
        </p:spPr>
        <p:txBody>
          <a:bodyPr wrap="none">
            <a:spAutoFit/>
          </a:bodyPr>
          <a:lstStyle/>
          <a:p>
            <a:r>
              <a:rPr lang="en-GB" sz="3200" dirty="0" smtClean="0">
                <a:solidFill>
                  <a:schemeClr val="bg1"/>
                </a:solidFill>
                <a:latin typeface="Century Gothic" pitchFamily="34" charset="0"/>
              </a:rPr>
              <a:t>FAMILY REUNION</a:t>
            </a:r>
          </a:p>
          <a:p>
            <a:r>
              <a:rPr lang="en-GB" sz="3200" dirty="0" smtClean="0">
                <a:solidFill>
                  <a:schemeClr val="bg1"/>
                </a:solidFill>
                <a:latin typeface="Century Gothic" pitchFamily="34" charset="0"/>
              </a:rPr>
              <a:t>Key Findings</a:t>
            </a:r>
            <a:endParaRPr lang="en-GB" sz="3200" dirty="0">
              <a:solidFill>
                <a:schemeClr val="bg1"/>
              </a:solidFill>
              <a:latin typeface="Century Gothic" pitchFamily="34" charset="0"/>
            </a:endParaRPr>
          </a:p>
        </p:txBody>
      </p:sp>
      <p:cxnSp>
        <p:nvCxnSpPr>
          <p:cNvPr id="10" name="Straight Connector 9"/>
          <p:cNvCxnSpPr/>
          <p:nvPr/>
        </p:nvCxnSpPr>
        <p:spPr>
          <a:xfrm flipV="1">
            <a:off x="397294" y="1835181"/>
            <a:ext cx="6622978" cy="9643"/>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7650" name="Picture 2" descr="C:\Users\JJ\Documents\Power\final_3_mayo_2012\images\indicadores_capitulo__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996" y="282911"/>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1189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tangle 5"/>
          <p:cNvSpPr/>
          <p:nvPr/>
        </p:nvSpPr>
        <p:spPr>
          <a:xfrm>
            <a:off x="952500" y="153084"/>
            <a:ext cx="5491708" cy="369332"/>
          </a:xfrm>
          <a:prstGeom prst="rect">
            <a:avLst/>
          </a:prstGeom>
        </p:spPr>
        <p:txBody>
          <a:bodyPr wrap="square">
            <a:spAutoFit/>
          </a:bodyPr>
          <a:lstStyle/>
          <a:p>
            <a:r>
              <a:rPr lang="en-GB" dirty="0" smtClean="0">
                <a:solidFill>
                  <a:schemeClr val="bg1"/>
                </a:solidFill>
                <a:latin typeface="Century Gothic" pitchFamily="34" charset="0"/>
              </a:rPr>
              <a:t>HAVE YOU REUNITED WITH YOUR PARTNER?</a:t>
            </a:r>
          </a:p>
        </p:txBody>
      </p:sp>
      <p:cxnSp>
        <p:nvCxnSpPr>
          <p:cNvPr id="10" name="Straight Connector 9"/>
          <p:cNvCxnSpPr/>
          <p:nvPr/>
        </p:nvCxnSpPr>
        <p:spPr>
          <a:xfrm>
            <a:off x="1024508" y="799415"/>
            <a:ext cx="484363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300192" y="2804641"/>
            <a:ext cx="2735627" cy="1477328"/>
          </a:xfrm>
          <a:prstGeom prst="rect">
            <a:avLst/>
          </a:prstGeom>
        </p:spPr>
        <p:txBody>
          <a:bodyPr wrap="square">
            <a:spAutoFit/>
          </a:bodyPr>
          <a:lstStyle/>
          <a:p>
            <a:r>
              <a:rPr lang="en-GB" dirty="0" smtClean="0">
                <a:solidFill>
                  <a:schemeClr val="accent6"/>
                </a:solidFill>
                <a:latin typeface="Century Gothic" pitchFamily="34" charset="0"/>
              </a:rPr>
              <a:t>Only limited numbers </a:t>
            </a:r>
            <a:r>
              <a:rPr lang="en-GB" dirty="0" smtClean="0">
                <a:solidFill>
                  <a:schemeClr val="bg1"/>
                </a:solidFill>
                <a:latin typeface="Century Gothic" pitchFamily="34" charset="0"/>
              </a:rPr>
              <a:t>of first-generation immigrants </a:t>
            </a:r>
            <a:r>
              <a:rPr lang="en-GB" dirty="0" smtClean="0">
                <a:solidFill>
                  <a:schemeClr val="accent6"/>
                </a:solidFill>
                <a:latin typeface="Century Gothic" pitchFamily="34" charset="0"/>
              </a:rPr>
              <a:t>were ever separated</a:t>
            </a:r>
            <a:r>
              <a:rPr lang="en-GB" dirty="0" smtClean="0">
                <a:solidFill>
                  <a:schemeClr val="bg1"/>
                </a:solidFill>
                <a:latin typeface="Century Gothic" pitchFamily="34" charset="0"/>
              </a:rPr>
              <a:t> from a partner or children</a:t>
            </a:r>
            <a:endParaRPr lang="en-GB" dirty="0">
              <a:solidFill>
                <a:schemeClr val="bg1"/>
              </a:solidFill>
              <a:latin typeface="Century Gothic" pitchFamily="34" charset="0"/>
            </a:endParaRPr>
          </a:p>
        </p:txBody>
      </p:sp>
      <p:pic>
        <p:nvPicPr>
          <p:cNvPr id="28674" name="Picture 2" descr="C:\Users\JJ\Documents\Power\final_3_mayo_2012\images\indicadores_capitulo__fami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 y="5274"/>
            <a:ext cx="9525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28675" name="Picture 3" descr="C:\Users\JJ\Documents\Power\final_3_mayo_2012\images\INFOGRAFIA_FAMILY_REUNION_V001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74" y="981304"/>
            <a:ext cx="6125006" cy="5876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2218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7132" y="1484784"/>
            <a:ext cx="7217196" cy="369332"/>
          </a:xfrm>
          <a:prstGeom prst="rect">
            <a:avLst/>
          </a:prstGeom>
        </p:spPr>
        <p:txBody>
          <a:bodyPr wrap="square">
            <a:spAutoFit/>
          </a:bodyPr>
          <a:lstStyle/>
          <a:p>
            <a:r>
              <a:rPr lang="en-GB" dirty="0" smtClean="0">
                <a:solidFill>
                  <a:schemeClr val="bg1"/>
                </a:solidFill>
                <a:latin typeface="Century Gothic" pitchFamily="34" charset="0"/>
              </a:rPr>
              <a:t>HAVE YOU REUNITED WITH YOUR CHILDREN?</a:t>
            </a:r>
          </a:p>
        </p:txBody>
      </p:sp>
      <p:sp>
        <p:nvSpPr>
          <p:cNvPr id="8" name="Rectangle 7"/>
          <p:cNvSpPr/>
          <p:nvPr/>
        </p:nvSpPr>
        <p:spPr>
          <a:xfrm>
            <a:off x="2877361" y="2276872"/>
            <a:ext cx="5526360" cy="3139321"/>
          </a:xfrm>
          <a:prstGeom prst="rect">
            <a:avLst/>
          </a:prstGeom>
        </p:spPr>
        <p:txBody>
          <a:bodyPr wrap="square">
            <a:spAutoFit/>
          </a:bodyPr>
          <a:lstStyle/>
          <a:p>
            <a:pPr marL="285750" indent="-285750">
              <a:buFont typeface="Wingdings" pitchFamily="2" charset="2"/>
              <a:buChar char="ü"/>
            </a:pPr>
            <a:r>
              <a:rPr lang="en-GB" dirty="0" smtClean="0">
                <a:solidFill>
                  <a:schemeClr val="bg1"/>
                </a:solidFill>
                <a:latin typeface="Century Gothic" pitchFamily="34" charset="0"/>
              </a:rPr>
              <a:t>The vast majority are either single, have always lived with their partner or children, or were the ones that reunited. </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Whether these people will need family reunion in the future will depend on how their lives and families change over time. </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Only a limited number of people who immigrated from outside the EU were or are separated from their families.</a:t>
            </a:r>
            <a:endParaRPr lang="en-GB" dirty="0">
              <a:solidFill>
                <a:schemeClr val="bg1"/>
              </a:solidFill>
              <a:latin typeface="Century Gothic" pitchFamily="34" charset="0"/>
            </a:endParaRPr>
          </a:p>
        </p:txBody>
      </p:sp>
      <p:sp>
        <p:nvSpPr>
          <p:cNvPr id="16" name="Rectangle 15"/>
          <p:cNvSpPr/>
          <p:nvPr/>
        </p:nvSpPr>
        <p:spPr>
          <a:xfrm>
            <a:off x="4427984" y="197372"/>
            <a:ext cx="3496470" cy="1077218"/>
          </a:xfrm>
          <a:prstGeom prst="rect">
            <a:avLst/>
          </a:prstGeom>
        </p:spPr>
        <p:txBody>
          <a:bodyPr wrap="none">
            <a:spAutoFit/>
          </a:bodyPr>
          <a:lstStyle/>
          <a:p>
            <a:r>
              <a:rPr lang="en-GB" sz="3200" dirty="0" smtClean="0">
                <a:solidFill>
                  <a:schemeClr val="bg1"/>
                </a:solidFill>
                <a:latin typeface="Century Gothic" pitchFamily="34" charset="0"/>
              </a:rPr>
              <a:t>FAMILY REUNION</a:t>
            </a:r>
          </a:p>
          <a:p>
            <a:r>
              <a:rPr lang="en-GB" sz="3200" dirty="0" smtClean="0">
                <a:solidFill>
                  <a:schemeClr val="bg1"/>
                </a:solidFill>
                <a:latin typeface="Century Gothic" pitchFamily="34" charset="0"/>
              </a:rPr>
              <a:t>Key Findings</a:t>
            </a:r>
            <a:endParaRPr lang="en-GB" sz="3200" dirty="0">
              <a:solidFill>
                <a:schemeClr val="bg1"/>
              </a:solidFill>
              <a:latin typeface="Century Gothic" pitchFamily="34" charset="0"/>
            </a:endParaRPr>
          </a:p>
        </p:txBody>
      </p:sp>
      <p:cxnSp>
        <p:nvCxnSpPr>
          <p:cNvPr id="10" name="Straight Connector 9"/>
          <p:cNvCxnSpPr/>
          <p:nvPr/>
        </p:nvCxnSpPr>
        <p:spPr>
          <a:xfrm flipV="1">
            <a:off x="397294" y="1835181"/>
            <a:ext cx="6622978" cy="9643"/>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7650" name="Picture 2" descr="C:\Users\JJ\Documents\Power\final_3_mayo_2012\images\indicadores_capitulo__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996" y="282911"/>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6672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Rectangle 5"/>
          <p:cNvSpPr/>
          <p:nvPr/>
        </p:nvSpPr>
        <p:spPr>
          <a:xfrm>
            <a:off x="952500" y="153084"/>
            <a:ext cx="5491708" cy="369332"/>
          </a:xfrm>
          <a:prstGeom prst="rect">
            <a:avLst/>
          </a:prstGeom>
        </p:spPr>
        <p:txBody>
          <a:bodyPr wrap="square">
            <a:spAutoFit/>
          </a:bodyPr>
          <a:lstStyle/>
          <a:p>
            <a:r>
              <a:rPr lang="en-GB" dirty="0" smtClean="0">
                <a:solidFill>
                  <a:schemeClr val="bg1"/>
                </a:solidFill>
                <a:latin typeface="Century Gothic" pitchFamily="34" charset="0"/>
              </a:rPr>
              <a:t>HAVE YOU REUNITED WITH YOUR CHILDREN?</a:t>
            </a:r>
          </a:p>
        </p:txBody>
      </p:sp>
      <p:cxnSp>
        <p:nvCxnSpPr>
          <p:cNvPr id="10" name="Straight Connector 9"/>
          <p:cNvCxnSpPr/>
          <p:nvPr/>
        </p:nvCxnSpPr>
        <p:spPr>
          <a:xfrm>
            <a:off x="1024508" y="799415"/>
            <a:ext cx="4843636"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876393" y="2804640"/>
            <a:ext cx="3016087" cy="1200329"/>
          </a:xfrm>
          <a:prstGeom prst="rect">
            <a:avLst/>
          </a:prstGeom>
        </p:spPr>
        <p:txBody>
          <a:bodyPr wrap="square">
            <a:spAutoFit/>
          </a:bodyPr>
          <a:lstStyle/>
          <a:p>
            <a:r>
              <a:rPr lang="en-GB" dirty="0" smtClean="0">
                <a:solidFill>
                  <a:schemeClr val="bg1"/>
                </a:solidFill>
                <a:latin typeface="Century Gothic" pitchFamily="34" charset="0"/>
              </a:rPr>
              <a:t>The majority of separated families </a:t>
            </a:r>
            <a:r>
              <a:rPr lang="en-GB" dirty="0" smtClean="0">
                <a:solidFill>
                  <a:schemeClr val="accent6"/>
                </a:solidFill>
                <a:latin typeface="Century Gothic" pitchFamily="34" charset="0"/>
              </a:rPr>
              <a:t>have already reunited </a:t>
            </a:r>
            <a:r>
              <a:rPr lang="en-GB" dirty="0" smtClean="0">
                <a:solidFill>
                  <a:schemeClr val="bg1"/>
                </a:solidFill>
                <a:latin typeface="Century Gothic" pitchFamily="34" charset="0"/>
              </a:rPr>
              <a:t>in most surveyed countries</a:t>
            </a:r>
            <a:r>
              <a:rPr lang="en-GB" dirty="0" smtClean="0">
                <a:solidFill>
                  <a:schemeClr val="accent6"/>
                </a:solidFill>
                <a:latin typeface="Century Gothic" pitchFamily="34" charset="0"/>
              </a:rPr>
              <a:t>.</a:t>
            </a:r>
            <a:endParaRPr lang="en-GB" dirty="0">
              <a:solidFill>
                <a:schemeClr val="bg1"/>
              </a:solidFill>
              <a:latin typeface="Century Gothic" pitchFamily="34" charset="0"/>
            </a:endParaRPr>
          </a:p>
        </p:txBody>
      </p:sp>
      <p:pic>
        <p:nvPicPr>
          <p:cNvPr id="28674" name="Picture 2" descr="C:\Users\JJ\Documents\Power\final_3_mayo_2012\images\indicadores_capitulo__famil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 y="5274"/>
            <a:ext cx="9525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29698" name="Picture 2" descr="C:\Users\JJ\Documents\Power\final_3_mayo_2012\images\INFOGRAFIA_FAMILY_REUNION_V001_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62710"/>
            <a:ext cx="5539079" cy="5895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9220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7132" y="1484784"/>
            <a:ext cx="7217196" cy="646331"/>
          </a:xfrm>
          <a:prstGeom prst="rect">
            <a:avLst/>
          </a:prstGeom>
        </p:spPr>
        <p:txBody>
          <a:bodyPr wrap="square">
            <a:spAutoFit/>
          </a:bodyPr>
          <a:lstStyle/>
          <a:p>
            <a:r>
              <a:rPr lang="en-GB" dirty="0" smtClean="0">
                <a:solidFill>
                  <a:schemeClr val="bg1"/>
                </a:solidFill>
                <a:latin typeface="Century Gothic" pitchFamily="34" charset="0"/>
              </a:rPr>
              <a:t>WHY DO YOU NOT WANT TO REUNITE WITH YOUR PARTNER OR CHILDREN?</a:t>
            </a:r>
          </a:p>
        </p:txBody>
      </p:sp>
      <p:sp>
        <p:nvSpPr>
          <p:cNvPr id="8" name="Rectangle 7"/>
          <p:cNvSpPr/>
          <p:nvPr/>
        </p:nvSpPr>
        <p:spPr>
          <a:xfrm>
            <a:off x="611560" y="2276872"/>
            <a:ext cx="7792161" cy="3693319"/>
          </a:xfrm>
          <a:prstGeom prst="rect">
            <a:avLst/>
          </a:prstGeom>
        </p:spPr>
        <p:txBody>
          <a:bodyPr wrap="square">
            <a:spAutoFit/>
          </a:bodyPr>
          <a:lstStyle/>
          <a:p>
            <a:pPr marL="285750" indent="-285750">
              <a:buFont typeface="Wingdings" pitchFamily="2" charset="2"/>
              <a:buChar char="ü"/>
            </a:pPr>
            <a:r>
              <a:rPr lang="en-GB" dirty="0" smtClean="0">
                <a:solidFill>
                  <a:schemeClr val="bg1"/>
                </a:solidFill>
                <a:latin typeface="Century Gothic" pitchFamily="34" charset="0"/>
              </a:rPr>
              <a:t>Most immigrants surveyed have their own reasons for not reuniting their family; several did not know or cited a specific reason. </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Two major personal reasons were that some immigrants do not want to settle in the country or their family does not want to move. These family reasons were regularly given in Budapest and cities in Italy, Portugal, and, to a lesser extent, Belgium and Spain. But two other major reasons were related to policy. </a:t>
            </a:r>
          </a:p>
          <a:p>
            <a:pPr marL="285750" indent="-285750">
              <a:buFont typeface="Wingdings" pitchFamily="2" charset="2"/>
              <a:buChar char="ü"/>
            </a:pPr>
            <a:endParaRPr lang="en-GB" dirty="0">
              <a:solidFill>
                <a:schemeClr val="bg1"/>
              </a:solidFill>
              <a:latin typeface="Century Gothic" pitchFamily="34" charset="0"/>
            </a:endParaRPr>
          </a:p>
          <a:p>
            <a:pPr marL="285750" indent="-285750">
              <a:buFont typeface="Wingdings" pitchFamily="2" charset="2"/>
              <a:buChar char="ü"/>
            </a:pPr>
            <a:r>
              <a:rPr lang="en-GB" dirty="0" smtClean="0">
                <a:solidFill>
                  <a:schemeClr val="bg1"/>
                </a:solidFill>
                <a:latin typeface="Century Gothic" pitchFamily="34" charset="0"/>
              </a:rPr>
              <a:t>Many separated immigrants do not know if they meet the family reunion requirements, particularly in cities in Belgium, Italy, and Portugal. Others say that they cannot meet the requirements, again in these cities as well as the two Spanish cities.</a:t>
            </a:r>
            <a:endParaRPr lang="en-GB" dirty="0">
              <a:solidFill>
                <a:schemeClr val="bg1"/>
              </a:solidFill>
              <a:latin typeface="Century Gothic" pitchFamily="34" charset="0"/>
            </a:endParaRPr>
          </a:p>
        </p:txBody>
      </p:sp>
      <p:sp>
        <p:nvSpPr>
          <p:cNvPr id="16" name="Rectangle 15"/>
          <p:cNvSpPr/>
          <p:nvPr/>
        </p:nvSpPr>
        <p:spPr>
          <a:xfrm>
            <a:off x="4427984" y="197372"/>
            <a:ext cx="3496470" cy="1077218"/>
          </a:xfrm>
          <a:prstGeom prst="rect">
            <a:avLst/>
          </a:prstGeom>
        </p:spPr>
        <p:txBody>
          <a:bodyPr wrap="none">
            <a:spAutoFit/>
          </a:bodyPr>
          <a:lstStyle/>
          <a:p>
            <a:r>
              <a:rPr lang="en-GB" sz="3200" dirty="0" smtClean="0">
                <a:solidFill>
                  <a:schemeClr val="bg1"/>
                </a:solidFill>
                <a:latin typeface="Century Gothic" pitchFamily="34" charset="0"/>
              </a:rPr>
              <a:t>FAMILY REUNION</a:t>
            </a:r>
          </a:p>
          <a:p>
            <a:r>
              <a:rPr lang="en-GB" sz="3200" dirty="0" smtClean="0">
                <a:solidFill>
                  <a:schemeClr val="bg1"/>
                </a:solidFill>
                <a:latin typeface="Century Gothic" pitchFamily="34" charset="0"/>
              </a:rPr>
              <a:t>Key Findings</a:t>
            </a:r>
            <a:endParaRPr lang="en-GB" sz="3200" dirty="0">
              <a:solidFill>
                <a:schemeClr val="bg1"/>
              </a:solidFill>
              <a:latin typeface="Century Gothic" pitchFamily="34" charset="0"/>
            </a:endParaRPr>
          </a:p>
        </p:txBody>
      </p:sp>
      <p:cxnSp>
        <p:nvCxnSpPr>
          <p:cNvPr id="10" name="Straight Connector 9"/>
          <p:cNvCxnSpPr/>
          <p:nvPr/>
        </p:nvCxnSpPr>
        <p:spPr>
          <a:xfrm flipV="1">
            <a:off x="397294" y="2115725"/>
            <a:ext cx="6622978" cy="9643"/>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7650" name="Picture 2" descr="C:\Users\JJ\Documents\Power\final_3_mayo_2012\images\indicadores_capitulo__fami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996" y="282911"/>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44274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1806</TotalTime>
  <Words>821</Words>
  <Application>Microsoft Office PowerPoint</Application>
  <PresentationFormat>On-screen Show (4:3)</PresentationFormat>
  <Paragraphs>108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dc:creator>
  <cp:lastModifiedBy>Anna Bates</cp:lastModifiedBy>
  <cp:revision>90</cp:revision>
  <dcterms:created xsi:type="dcterms:W3CDTF">2012-05-03T13:11:40Z</dcterms:created>
  <dcterms:modified xsi:type="dcterms:W3CDTF">2012-06-22T09:44:05Z</dcterms:modified>
</cp:coreProperties>
</file>